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4" r:id="rId1"/>
  </p:sldMasterIdLst>
  <p:notesMasterIdLst>
    <p:notesMasterId r:id="rId38"/>
  </p:notesMasterIdLst>
  <p:sldIdLst>
    <p:sldId id="256" r:id="rId2"/>
    <p:sldId id="257" r:id="rId3"/>
    <p:sldId id="258" r:id="rId4"/>
    <p:sldId id="279" r:id="rId5"/>
    <p:sldId id="259" r:id="rId6"/>
    <p:sldId id="275" r:id="rId7"/>
    <p:sldId id="276" r:id="rId8"/>
    <p:sldId id="280" r:id="rId9"/>
    <p:sldId id="260" r:id="rId10"/>
    <p:sldId id="273" r:id="rId11"/>
    <p:sldId id="274" r:id="rId12"/>
    <p:sldId id="261" r:id="rId13"/>
    <p:sldId id="281" r:id="rId14"/>
    <p:sldId id="282" r:id="rId15"/>
    <p:sldId id="291" r:id="rId16"/>
    <p:sldId id="294" r:id="rId17"/>
    <p:sldId id="295" r:id="rId18"/>
    <p:sldId id="292" r:id="rId19"/>
    <p:sldId id="262" r:id="rId20"/>
    <p:sldId id="284" r:id="rId21"/>
    <p:sldId id="283" r:id="rId22"/>
    <p:sldId id="263" r:id="rId23"/>
    <p:sldId id="264" r:id="rId24"/>
    <p:sldId id="285" r:id="rId25"/>
    <p:sldId id="265" r:id="rId26"/>
    <p:sldId id="268" r:id="rId27"/>
    <p:sldId id="297" r:id="rId28"/>
    <p:sldId id="278" r:id="rId29"/>
    <p:sldId id="266" r:id="rId30"/>
    <p:sldId id="267" r:id="rId31"/>
    <p:sldId id="270" r:id="rId32"/>
    <p:sldId id="286" r:id="rId33"/>
    <p:sldId id="269" r:id="rId34"/>
    <p:sldId id="287" r:id="rId35"/>
    <p:sldId id="289" r:id="rId36"/>
    <p:sldId id="29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p:scale>
          <a:sx n="104" d="100"/>
          <a:sy n="104" d="100"/>
        </p:scale>
        <p:origin x="-9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DE955-424E-4403-82D1-88C584A82A86}" type="datetimeFigureOut">
              <a:rPr lang="en-US" smtClean="0"/>
              <a:pPr/>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38854-9FFB-4FA8-B2D4-A1C7AEFB917E}" type="slidenum">
              <a:rPr lang="en-US" smtClean="0"/>
              <a:pPr/>
              <a:t>‹#›</a:t>
            </a:fld>
            <a:endParaRPr lang="en-US"/>
          </a:p>
        </p:txBody>
      </p:sp>
    </p:spTree>
    <p:extLst>
      <p:ext uri="{BB962C8B-B14F-4D97-AF65-F5344CB8AC3E}">
        <p14:creationId xmlns:p14="http://schemas.microsoft.com/office/powerpoint/2010/main" val="325694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http://www.youtube.com/watch?v=pfBp2QYOIbc</a:t>
            </a:r>
          </a:p>
        </p:txBody>
      </p:sp>
      <p:sp>
        <p:nvSpPr>
          <p:cNvPr id="4" name="Slide Number Placeholder 3"/>
          <p:cNvSpPr>
            <a:spLocks noGrp="1"/>
          </p:cNvSpPr>
          <p:nvPr>
            <p:ph type="sldNum" sz="quarter" idx="10"/>
          </p:nvPr>
        </p:nvSpPr>
        <p:spPr/>
        <p:txBody>
          <a:bodyPr/>
          <a:lstStyle/>
          <a:p>
            <a:fld id="{F3C38854-9FFB-4FA8-B2D4-A1C7AEFB917E}"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C38854-9FFB-4FA8-B2D4-A1C7AEFB917E}"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http://www.youtube.com/watch?v=aMf-Dgvl3b8 </a:t>
            </a:r>
          </a:p>
          <a:p>
            <a:endParaRPr lang="en-US" dirty="0"/>
          </a:p>
        </p:txBody>
      </p:sp>
      <p:sp>
        <p:nvSpPr>
          <p:cNvPr id="4" name="Slide Number Placeholder 3"/>
          <p:cNvSpPr>
            <a:spLocks noGrp="1"/>
          </p:cNvSpPr>
          <p:nvPr>
            <p:ph type="sldNum" sz="quarter" idx="10"/>
          </p:nvPr>
        </p:nvSpPr>
        <p:spPr/>
        <p:txBody>
          <a:bodyPr/>
          <a:lstStyle/>
          <a:p>
            <a:fld id="{F3C38854-9FFB-4FA8-B2D4-A1C7AEFB917E}"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Of the limited data, most epidemiologic studies on human response to wind turbines relates to self-reported “annoyance,” and this response appears to be a function of some combination of the sound itself, the sight of the turbine, and attitude towards the wind turbine project.</a:t>
            </a:r>
          </a:p>
          <a:p>
            <a:endParaRPr lang="en-US" sz="1200" dirty="0" smtClean="0"/>
          </a:p>
          <a:p>
            <a:pPr marL="342900" indent="-342900">
              <a:buFont typeface="Arial"/>
              <a:buChar char="•"/>
            </a:pPr>
            <a:r>
              <a:rPr lang="en-US" sz="1200" dirty="0" smtClean="0"/>
              <a:t>There is limited epidemiologic evidence suggesting an association between exposure to wind turbines and annoyance.</a:t>
            </a:r>
          </a:p>
          <a:p>
            <a:endParaRPr lang="en-US" sz="1200" dirty="0" smtClean="0"/>
          </a:p>
          <a:p>
            <a:pPr marL="342900" indent="-342900">
              <a:buFont typeface="Arial"/>
              <a:buChar char="•"/>
            </a:pPr>
            <a:r>
              <a:rPr lang="en-US" sz="1200" dirty="0" smtClean="0"/>
              <a:t>There is insufficient epidemiologic evidence to determine whether there is an association between noise from wind turbines and annoyance independent from the effects of seeing a wind turbine and vice versa.</a:t>
            </a:r>
          </a:p>
          <a:p>
            <a:endParaRPr lang="en-US" dirty="0"/>
          </a:p>
        </p:txBody>
      </p:sp>
      <p:sp>
        <p:nvSpPr>
          <p:cNvPr id="4" name="Slide Number Placeholder 3"/>
          <p:cNvSpPr>
            <a:spLocks noGrp="1"/>
          </p:cNvSpPr>
          <p:nvPr>
            <p:ph type="sldNum" sz="quarter" idx="10"/>
          </p:nvPr>
        </p:nvSpPr>
        <p:spPr/>
        <p:txBody>
          <a:bodyPr/>
          <a:lstStyle/>
          <a:p>
            <a:fld id="{F3C38854-9FFB-4FA8-B2D4-A1C7AEFB917E}" type="slidenum">
              <a:rPr lang="en-US" smtClean="0"/>
              <a:pPr/>
              <a:t>25</a:t>
            </a:fld>
            <a:endParaRPr lang="en-US"/>
          </a:p>
        </p:txBody>
      </p:sp>
    </p:spTree>
    <p:extLst>
      <p:ext uri="{BB962C8B-B14F-4D97-AF65-F5344CB8AC3E}">
        <p14:creationId xmlns:p14="http://schemas.microsoft.com/office/powerpoint/2010/main" val="428696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Of the limited data, most epidemiologic studies on human response to wind turbines relates to self-reported “annoyance,” and this response appears to be a function of some combination of the sound itself, the sight of the turbine, and attitude towards the wind turbine project.</a:t>
            </a:r>
          </a:p>
          <a:p>
            <a:endParaRPr lang="en-US" sz="1200" dirty="0" smtClean="0"/>
          </a:p>
          <a:p>
            <a:pPr marL="342900" indent="-342900">
              <a:buFont typeface="Arial"/>
              <a:buChar char="•"/>
            </a:pPr>
            <a:r>
              <a:rPr lang="en-US" sz="1200" dirty="0" smtClean="0"/>
              <a:t>There is limited epidemiologic evidence suggesting an association between exposure to wind turbines and annoyance.</a:t>
            </a:r>
          </a:p>
          <a:p>
            <a:endParaRPr lang="en-US" sz="1200" dirty="0" smtClean="0"/>
          </a:p>
          <a:p>
            <a:pPr marL="342900" indent="-342900">
              <a:buFont typeface="Arial"/>
              <a:buChar char="•"/>
            </a:pPr>
            <a:r>
              <a:rPr lang="en-US" sz="1200" dirty="0" smtClean="0"/>
              <a:t>There is insufficient epidemiologic evidence to determine whether there is an association between noise from wind turbines and annoyance independent from the effects of seeing a wind turbine and vice versa.</a:t>
            </a:r>
          </a:p>
          <a:p>
            <a:endParaRPr lang="en-US" dirty="0"/>
          </a:p>
        </p:txBody>
      </p:sp>
      <p:sp>
        <p:nvSpPr>
          <p:cNvPr id="4" name="Slide Number Placeholder 3"/>
          <p:cNvSpPr>
            <a:spLocks noGrp="1"/>
          </p:cNvSpPr>
          <p:nvPr>
            <p:ph type="sldNum" sz="quarter" idx="10"/>
          </p:nvPr>
        </p:nvSpPr>
        <p:spPr/>
        <p:txBody>
          <a:bodyPr/>
          <a:lstStyle/>
          <a:p>
            <a:fld id="{F3C38854-9FFB-4FA8-B2D4-A1C7AEFB917E}" type="slidenum">
              <a:rPr lang="en-US" smtClean="0"/>
              <a:pPr/>
              <a:t>28</a:t>
            </a:fld>
            <a:endParaRPr lang="en-US"/>
          </a:p>
        </p:txBody>
      </p:sp>
    </p:spTree>
    <p:extLst>
      <p:ext uri="{BB962C8B-B14F-4D97-AF65-F5344CB8AC3E}">
        <p14:creationId xmlns:p14="http://schemas.microsoft.com/office/powerpoint/2010/main" val="428696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smtClean="0"/>
          </a:p>
          <a:p>
            <a:pPr marL="342900" indent="-342900">
              <a:buFont typeface="Arial"/>
              <a:buChar char="•"/>
            </a:pPr>
            <a:r>
              <a:rPr lang="en-US" sz="1200" dirty="0" smtClean="0"/>
              <a:t>The strongest epidemiological study suggests that there is not an association between noise from wind turbines and measures of psychological distress or mental health problems. There were two smaller, weaker, studies: one did note an association, one did not.</a:t>
            </a:r>
          </a:p>
          <a:p>
            <a:pPr marL="342900" indent="-342900">
              <a:buFont typeface="Arial"/>
              <a:buChar char="•"/>
            </a:pPr>
            <a:r>
              <a:rPr lang="en-US" sz="1200" dirty="0" smtClean="0"/>
              <a:t>Therefore, we conclude the weight of the evidence suggests no association between noise from wind turbines and measures of psychological distress or mental health problems</a:t>
            </a:r>
            <a:r>
              <a:rPr lang="en-US" sz="1200" b="1" dirty="0" smtClean="0"/>
              <a:t>.</a:t>
            </a:r>
          </a:p>
          <a:p>
            <a:pPr marL="342900" indent="-342900">
              <a:buFont typeface="Arial"/>
              <a:buChar char="•"/>
            </a:pPr>
            <a:r>
              <a:rPr lang="en-US" sz="1200" dirty="0" smtClean="0"/>
              <a:t>None of the limited epidemiological evidence reviewed suggests an association between noise from wind turbines and pain and stiffness, diabetes, high blood pressure, tinnitus, hearing impairment, cardiovascular disease, and headache/migraine.</a:t>
            </a:r>
          </a:p>
          <a:p>
            <a:endParaRPr lang="en-US" dirty="0"/>
          </a:p>
        </p:txBody>
      </p:sp>
      <p:sp>
        <p:nvSpPr>
          <p:cNvPr id="4" name="Slide Number Placeholder 3"/>
          <p:cNvSpPr>
            <a:spLocks noGrp="1"/>
          </p:cNvSpPr>
          <p:nvPr>
            <p:ph type="sldNum" sz="quarter" idx="10"/>
          </p:nvPr>
        </p:nvSpPr>
        <p:spPr/>
        <p:txBody>
          <a:bodyPr/>
          <a:lstStyle/>
          <a:p>
            <a:fld id="{F3C38854-9FFB-4FA8-B2D4-A1C7AEFB917E}" type="slidenum">
              <a:rPr lang="en-US" smtClean="0"/>
              <a:pPr/>
              <a:t>30</a:t>
            </a:fld>
            <a:endParaRPr lang="en-US"/>
          </a:p>
        </p:txBody>
      </p:sp>
    </p:spTree>
    <p:extLst>
      <p:ext uri="{BB962C8B-B14F-4D97-AF65-F5344CB8AC3E}">
        <p14:creationId xmlns:p14="http://schemas.microsoft.com/office/powerpoint/2010/main" val="409663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0C72-11BE-7342-99D5-A1C538749D10}"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0C72-11BE-7342-99D5-A1C538749D10}"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0C72-11BE-7342-99D5-A1C538749D10}"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40C72-11BE-7342-99D5-A1C538749D10}"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40C72-11BE-7342-99D5-A1C538749D10}" type="datetimeFigureOut">
              <a:rPr lang="en-US" smtClean="0"/>
              <a:pPr/>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E40C72-11BE-7342-99D5-A1C538749D10}" type="datetimeFigureOut">
              <a:rPr lang="en-US" smtClean="0"/>
              <a:pPr/>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40C72-11BE-7342-99D5-A1C538749D10}" type="datetimeFigureOut">
              <a:rPr lang="en-US" smtClean="0"/>
              <a:pPr/>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40C72-11BE-7342-99D5-A1C538749D10}"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40C72-11BE-7342-99D5-A1C538749D10}"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FB41-2A38-9C4C-9FB2-C2C2065591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40C72-11BE-7342-99D5-A1C538749D10}" type="datetimeFigureOut">
              <a:rPr lang="en-US" smtClean="0"/>
              <a:pPr/>
              <a:t>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FB41-2A38-9C4C-9FB2-C2C2065591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hyperlink" Target="file:///C:\Documents%20and%20Settings\Manwell2\My%20Documents\Presentations\Presentations%202012\WWG%202_1_12\turbines%20Rhede%20night%20750m.mp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Cruzer:WIND_T:MASS_DEP:DEP_rep_files:12-1.5.ES_plain%20language%20JM%2012_7_11.docx.doc!OLE_LINK1"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youtube.com/watch?v=pfBp2QYOIb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aMf-Dgvl3b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19200" y="685800"/>
            <a:ext cx="6653084" cy="1569660"/>
          </a:xfrm>
          <a:prstGeom prst="rect">
            <a:avLst/>
          </a:prstGeom>
          <a:noFill/>
        </p:spPr>
        <p:txBody>
          <a:bodyPr wrap="square" rtlCol="0">
            <a:spAutoFit/>
          </a:bodyPr>
          <a:lstStyle/>
          <a:p>
            <a:pPr algn="ctr"/>
            <a:r>
              <a:rPr lang="en-US" sz="2400" dirty="0" smtClean="0"/>
              <a:t>Overview of </a:t>
            </a:r>
          </a:p>
          <a:p>
            <a:pPr algn="ctr"/>
            <a:endParaRPr lang="en-US" sz="2400" dirty="0" smtClean="0"/>
          </a:p>
          <a:p>
            <a:pPr algn="ctr"/>
            <a:r>
              <a:rPr lang="en-US" sz="2400" b="1" dirty="0" smtClean="0"/>
              <a:t>Wind Turbine Health Impact Study:</a:t>
            </a:r>
          </a:p>
          <a:p>
            <a:pPr algn="ctr"/>
            <a:r>
              <a:rPr lang="en-US" sz="2400" b="1" dirty="0" smtClean="0"/>
              <a:t>Report of Independent Expert Panel</a:t>
            </a:r>
            <a:endParaRPr lang="en-US" sz="2400" b="1" dirty="0"/>
          </a:p>
        </p:txBody>
      </p:sp>
      <p:sp>
        <p:nvSpPr>
          <p:cNvPr id="8" name="TextBox 7"/>
          <p:cNvSpPr txBox="1"/>
          <p:nvPr/>
        </p:nvSpPr>
        <p:spPr>
          <a:xfrm>
            <a:off x="1219200" y="2541925"/>
            <a:ext cx="6653084" cy="3477875"/>
          </a:xfrm>
          <a:prstGeom prst="rect">
            <a:avLst/>
          </a:prstGeom>
          <a:noFill/>
        </p:spPr>
        <p:txBody>
          <a:bodyPr wrap="square" rtlCol="0">
            <a:spAutoFit/>
          </a:bodyPr>
          <a:lstStyle/>
          <a:p>
            <a:pPr algn="ctr"/>
            <a:r>
              <a:rPr lang="en-US" sz="2000" dirty="0" smtClean="0"/>
              <a:t>James </a:t>
            </a:r>
            <a:r>
              <a:rPr lang="en-US" sz="2000" dirty="0" err="1" smtClean="0"/>
              <a:t>Manwell</a:t>
            </a:r>
            <a:r>
              <a:rPr lang="en-US" sz="2000" dirty="0" smtClean="0"/>
              <a:t> </a:t>
            </a:r>
          </a:p>
          <a:p>
            <a:pPr algn="ctr"/>
            <a:r>
              <a:rPr lang="en-US" sz="2000" i="1" dirty="0" smtClean="0"/>
              <a:t>Department of Mechanical and Industrial Engineering</a:t>
            </a:r>
          </a:p>
          <a:p>
            <a:pPr algn="ctr"/>
            <a:r>
              <a:rPr lang="en-US" sz="2000" i="1" dirty="0" smtClean="0"/>
              <a:t>UMass Amherst</a:t>
            </a:r>
          </a:p>
          <a:p>
            <a:pPr algn="ctr"/>
            <a:endParaRPr lang="en-US" sz="2000" dirty="0" smtClean="0"/>
          </a:p>
          <a:p>
            <a:pPr algn="ctr"/>
            <a:r>
              <a:rPr lang="en-US" sz="2000" dirty="0" smtClean="0"/>
              <a:t>Sheryl Grace</a:t>
            </a:r>
          </a:p>
          <a:p>
            <a:pPr algn="ctr"/>
            <a:r>
              <a:rPr lang="en-US" sz="2000" i="1" dirty="0" smtClean="0"/>
              <a:t>Department of Mechanical Engineering</a:t>
            </a:r>
          </a:p>
          <a:p>
            <a:pPr algn="ctr"/>
            <a:r>
              <a:rPr lang="en-US" sz="2000" i="1" dirty="0" smtClean="0"/>
              <a:t>Boston University</a:t>
            </a:r>
          </a:p>
          <a:p>
            <a:pPr algn="ctr"/>
            <a:endParaRPr lang="en-US" sz="2000" dirty="0" smtClean="0"/>
          </a:p>
          <a:p>
            <a:pPr algn="ctr"/>
            <a:r>
              <a:rPr lang="en-US" sz="2000" dirty="0" smtClean="0"/>
              <a:t>Wendy </a:t>
            </a:r>
            <a:r>
              <a:rPr lang="en-US" sz="2000" dirty="0" err="1" smtClean="0"/>
              <a:t>Heiger</a:t>
            </a:r>
            <a:r>
              <a:rPr lang="en-US" sz="2000" err="1" smtClean="0"/>
              <a:t>-</a:t>
            </a:r>
            <a:r>
              <a:rPr lang="en-US" sz="2000" smtClean="0"/>
              <a:t>Bernays</a:t>
            </a:r>
          </a:p>
          <a:p>
            <a:pPr algn="ctr"/>
            <a:r>
              <a:rPr lang="en-US" sz="2000" i="1" dirty="0" smtClean="0"/>
              <a:t>Department of Environmental Health</a:t>
            </a:r>
          </a:p>
          <a:p>
            <a:pPr algn="ctr"/>
            <a:r>
              <a:rPr lang="en-US" sz="2000" i="1" dirty="0" smtClean="0"/>
              <a:t>Boston University </a:t>
            </a:r>
            <a:endParaRPr 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001720" cy="461665"/>
          </a:xfrm>
          <a:prstGeom prst="rect">
            <a:avLst/>
          </a:prstGeom>
          <a:noFill/>
        </p:spPr>
        <p:txBody>
          <a:bodyPr wrap="none" rtlCol="0">
            <a:spAutoFit/>
          </a:bodyPr>
          <a:lstStyle/>
          <a:p>
            <a:r>
              <a:rPr lang="en-US" sz="2400" dirty="0" smtClean="0"/>
              <a:t>Shadow flicker  </a:t>
            </a:r>
          </a:p>
        </p:txBody>
      </p:sp>
      <p:pic>
        <p:nvPicPr>
          <p:cNvPr id="3074" name="Picture 2"/>
          <p:cNvPicPr>
            <a:picLocks noChangeAspect="1" noChangeArrowheads="1"/>
          </p:cNvPicPr>
          <p:nvPr/>
        </p:nvPicPr>
        <p:blipFill>
          <a:blip r:embed="rId2"/>
          <a:srcRect/>
          <a:stretch>
            <a:fillRect/>
          </a:stretch>
        </p:blipFill>
        <p:spPr bwMode="auto">
          <a:xfrm>
            <a:off x="1433384" y="1981200"/>
            <a:ext cx="6667500" cy="3810000"/>
          </a:xfrm>
          <a:prstGeom prst="rect">
            <a:avLst/>
          </a:prstGeom>
          <a:noFill/>
          <a:ln w="9525">
            <a:noFill/>
            <a:miter lim="800000"/>
            <a:headEnd/>
            <a:tailEnd/>
          </a:ln>
        </p:spPr>
      </p:pic>
      <p:sp>
        <p:nvSpPr>
          <p:cNvPr id="8" name="TextBox 7"/>
          <p:cNvSpPr txBox="1"/>
          <p:nvPr/>
        </p:nvSpPr>
        <p:spPr>
          <a:xfrm>
            <a:off x="762000" y="5943600"/>
            <a:ext cx="7848600" cy="307777"/>
          </a:xfrm>
          <a:prstGeom prst="rect">
            <a:avLst/>
          </a:prstGeom>
          <a:noFill/>
        </p:spPr>
        <p:txBody>
          <a:bodyPr wrap="square" rtlCol="0">
            <a:spAutoFit/>
          </a:bodyPr>
          <a:lstStyle/>
          <a:p>
            <a:r>
              <a:rPr lang="en-US" sz="1400" dirty="0" smtClean="0"/>
              <a:t>http://windandsolarenergycenter.com/wind-turbines-and-%E2%80%98shadow-flicker%E2%80%99/</a:t>
            </a:r>
            <a:endParaRPr lang="en-US" sz="1400" dirty="0"/>
          </a:p>
        </p:txBody>
      </p:sp>
      <p:sp>
        <p:nvSpPr>
          <p:cNvPr id="10" name="TextBox 9"/>
          <p:cNvSpPr txBox="1"/>
          <p:nvPr/>
        </p:nvSpPr>
        <p:spPr>
          <a:xfrm>
            <a:off x="990600" y="1143000"/>
            <a:ext cx="7110284" cy="369332"/>
          </a:xfrm>
          <a:prstGeom prst="rect">
            <a:avLst/>
          </a:prstGeom>
          <a:noFill/>
        </p:spPr>
        <p:txBody>
          <a:bodyPr wrap="square" rtlCol="0">
            <a:spAutoFit/>
          </a:bodyPr>
          <a:lstStyle/>
          <a:p>
            <a:r>
              <a:rPr lang="en-US" dirty="0" smtClean="0"/>
              <a:t>Illustration of shadow formation due to wind turbine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001720" cy="461665"/>
          </a:xfrm>
          <a:prstGeom prst="rect">
            <a:avLst/>
          </a:prstGeom>
          <a:noFill/>
        </p:spPr>
        <p:txBody>
          <a:bodyPr wrap="none" rtlCol="0">
            <a:spAutoFit/>
          </a:bodyPr>
          <a:lstStyle/>
          <a:p>
            <a:r>
              <a:rPr lang="en-US" sz="2400" dirty="0" smtClean="0"/>
              <a:t>Shadow flicker  </a:t>
            </a:r>
          </a:p>
        </p:txBody>
      </p:sp>
      <p:sp>
        <p:nvSpPr>
          <p:cNvPr id="7" name="TextBox 6"/>
          <p:cNvSpPr txBox="1"/>
          <p:nvPr/>
        </p:nvSpPr>
        <p:spPr>
          <a:xfrm>
            <a:off x="1169424" y="992832"/>
            <a:ext cx="7620000" cy="1323439"/>
          </a:xfrm>
          <a:prstGeom prst="rect">
            <a:avLst/>
          </a:prstGeom>
          <a:noFill/>
        </p:spPr>
        <p:txBody>
          <a:bodyPr wrap="square" rtlCol="0">
            <a:spAutoFit/>
          </a:bodyPr>
          <a:lstStyle/>
          <a:p>
            <a:endParaRPr lang="en-US" sz="2000" dirty="0" smtClean="0"/>
          </a:p>
          <a:p>
            <a:r>
              <a:rPr lang="en-US" sz="2000" dirty="0" smtClean="0"/>
              <a:t>Shadows are shorter in summer, longer in winter</a:t>
            </a:r>
          </a:p>
          <a:p>
            <a:r>
              <a:rPr lang="en-US" sz="2000" dirty="0" smtClean="0"/>
              <a:t>Shadows appear to the west of a turbine before noon, to the east after noon.</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762000" y="2590800"/>
            <a:ext cx="3250529" cy="2481262"/>
          </a:xfrm>
          <a:prstGeom prst="rect">
            <a:avLst/>
          </a:prstGeom>
          <a:noFill/>
          <a:ln w="9525">
            <a:noFill/>
            <a:miter lim="800000"/>
            <a:headEnd/>
            <a:tailEnd/>
          </a:ln>
        </p:spPr>
      </p:pic>
      <p:pic>
        <p:nvPicPr>
          <p:cNvPr id="8" name="Picture 7" descr="F 10_11 flicker"/>
          <p:cNvPicPr/>
          <p:nvPr/>
        </p:nvPicPr>
        <p:blipFill>
          <a:blip r:embed="rId3"/>
          <a:srcRect/>
          <a:stretch>
            <a:fillRect/>
          </a:stretch>
        </p:blipFill>
        <p:spPr bwMode="auto">
          <a:xfrm>
            <a:off x="4724400" y="2590800"/>
            <a:ext cx="3124200" cy="2831991"/>
          </a:xfrm>
          <a:prstGeom prst="rect">
            <a:avLst/>
          </a:prstGeom>
          <a:noFill/>
          <a:ln w="9525">
            <a:noFill/>
            <a:miter lim="800000"/>
            <a:headEnd/>
            <a:tailEnd/>
          </a:ln>
        </p:spPr>
      </p:pic>
      <p:sp>
        <p:nvSpPr>
          <p:cNvPr id="10" name="TextBox 9"/>
          <p:cNvSpPr txBox="1"/>
          <p:nvPr/>
        </p:nvSpPr>
        <p:spPr>
          <a:xfrm>
            <a:off x="381000" y="5435948"/>
            <a:ext cx="4343400" cy="584775"/>
          </a:xfrm>
          <a:prstGeom prst="rect">
            <a:avLst/>
          </a:prstGeom>
          <a:noFill/>
        </p:spPr>
        <p:txBody>
          <a:bodyPr wrap="square" rtlCol="0">
            <a:spAutoFit/>
          </a:bodyPr>
          <a:lstStyle/>
          <a:p>
            <a:r>
              <a:rPr lang="en-US" dirty="0" smtClean="0"/>
              <a:t>Typical path of sun</a:t>
            </a:r>
          </a:p>
          <a:p>
            <a:r>
              <a:rPr lang="en-US" sz="1400" dirty="0" smtClean="0"/>
              <a:t>http://oikos.com/library/solar_site_design/index.html</a:t>
            </a:r>
            <a:endParaRPr lang="en-US" dirty="0"/>
          </a:p>
        </p:txBody>
      </p:sp>
      <p:sp>
        <p:nvSpPr>
          <p:cNvPr id="11" name="TextBox 10"/>
          <p:cNvSpPr txBox="1"/>
          <p:nvPr/>
        </p:nvSpPr>
        <p:spPr>
          <a:xfrm>
            <a:off x="4724400" y="5639723"/>
            <a:ext cx="3124200" cy="584775"/>
          </a:xfrm>
          <a:prstGeom prst="rect">
            <a:avLst/>
          </a:prstGeom>
          <a:noFill/>
        </p:spPr>
        <p:txBody>
          <a:bodyPr wrap="square" rtlCol="0">
            <a:spAutoFit/>
          </a:bodyPr>
          <a:lstStyle/>
          <a:p>
            <a:r>
              <a:rPr lang="en-US" dirty="0" smtClean="0"/>
              <a:t>Typical shadow flicker diagram</a:t>
            </a:r>
          </a:p>
          <a:p>
            <a:r>
              <a:rPr lang="en-US" sz="1400" dirty="0" smtClean="0"/>
              <a:t>European Wind Energy Assoc.</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001720" cy="461665"/>
          </a:xfrm>
          <a:prstGeom prst="rect">
            <a:avLst/>
          </a:prstGeom>
          <a:noFill/>
        </p:spPr>
        <p:txBody>
          <a:bodyPr wrap="none" rtlCol="0">
            <a:spAutoFit/>
          </a:bodyPr>
          <a:lstStyle/>
          <a:p>
            <a:r>
              <a:rPr lang="en-US" sz="2400" dirty="0" smtClean="0"/>
              <a:t>Shadow flicker  </a:t>
            </a:r>
          </a:p>
        </p:txBody>
      </p:sp>
      <p:sp>
        <p:nvSpPr>
          <p:cNvPr id="7" name="TextBox 6"/>
          <p:cNvSpPr txBox="1"/>
          <p:nvPr/>
        </p:nvSpPr>
        <p:spPr>
          <a:xfrm>
            <a:off x="1169424" y="992832"/>
            <a:ext cx="7620000" cy="5016758"/>
          </a:xfrm>
          <a:prstGeom prst="rect">
            <a:avLst/>
          </a:prstGeom>
          <a:noFill/>
        </p:spPr>
        <p:txBody>
          <a:bodyPr wrap="square" rtlCol="0">
            <a:spAutoFit/>
          </a:bodyPr>
          <a:lstStyle/>
          <a:p>
            <a:endParaRPr lang="en-US" sz="2000" dirty="0" smtClean="0"/>
          </a:p>
          <a:p>
            <a:r>
              <a:rPr lang="en-US" sz="2000" dirty="0" smtClean="0"/>
              <a:t>Scientific evidence suggests that shadow flicker does not pose a risk for eliciting seizures as a result of </a:t>
            </a:r>
            <a:r>
              <a:rPr lang="en-US" sz="2000" dirty="0" err="1" smtClean="0"/>
              <a:t>photic</a:t>
            </a:r>
            <a:r>
              <a:rPr lang="en-US" sz="2000" dirty="0" smtClean="0"/>
              <a:t> stimulation.</a:t>
            </a:r>
          </a:p>
          <a:p>
            <a:endParaRPr lang="en-US" sz="2000" dirty="0" smtClean="0"/>
          </a:p>
          <a:p>
            <a:endParaRPr lang="en-US" sz="2000" dirty="0" smtClean="0"/>
          </a:p>
          <a:p>
            <a:r>
              <a:rPr lang="en-US" sz="2000" dirty="0" smtClean="0"/>
              <a:t>There is limited scientific evidence of an association between annoyance from prolonged shadow flicker (exceeding 30 minutes per day) and potential transitory cognitive and physical health effects.</a:t>
            </a:r>
          </a:p>
          <a:p>
            <a:endParaRPr lang="en-US" sz="2000" dirty="0" smtClean="0"/>
          </a:p>
          <a:p>
            <a:r>
              <a:rPr lang="en-US" sz="2000" dirty="0" smtClean="0"/>
              <a:t>Best practice:</a:t>
            </a:r>
          </a:p>
          <a:p>
            <a:r>
              <a:rPr lang="en-US" sz="2000" dirty="0" smtClean="0"/>
              <a:t>	1. Limit maximum flicker time to less than 30 min/day</a:t>
            </a:r>
          </a:p>
          <a:p>
            <a:r>
              <a:rPr lang="en-US" sz="2000" dirty="0" smtClean="0"/>
              <a:t>	2. Limit total flicker time to less than 30 hr/yr (assuming clear sky)</a:t>
            </a:r>
          </a:p>
          <a:p>
            <a:endParaRPr lang="en-US" sz="2000" dirty="0" smtClean="0"/>
          </a:p>
          <a:p>
            <a:r>
              <a:rPr lang="en-US" sz="2000" dirty="0" smtClean="0"/>
              <a:t>Minimize flicker effect by:</a:t>
            </a:r>
          </a:p>
          <a:p>
            <a:r>
              <a:rPr lang="en-US" sz="2000" dirty="0" smtClean="0"/>
              <a:t>	1. Choice of location (distance and direction)</a:t>
            </a:r>
          </a:p>
          <a:p>
            <a:r>
              <a:rPr lang="en-US" sz="2000" dirty="0" smtClean="0"/>
              <a:t>	2. Limiting rotor speed at certain times</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38234" y="1794301"/>
            <a:ext cx="2650636" cy="830997"/>
          </a:xfrm>
          <a:prstGeom prst="rect">
            <a:avLst/>
          </a:prstGeom>
          <a:noFill/>
        </p:spPr>
        <p:txBody>
          <a:bodyPr wrap="none" rtlCol="0">
            <a:spAutoFit/>
          </a:bodyPr>
          <a:lstStyle/>
          <a:p>
            <a:r>
              <a:rPr lang="en-US" sz="2400" dirty="0" smtClean="0"/>
              <a:t>Noise and Vibration</a:t>
            </a:r>
          </a:p>
          <a:p>
            <a:endParaRPr lang="en-US"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8" name="TextBox 7"/>
          <p:cNvSpPr txBox="1"/>
          <p:nvPr/>
        </p:nvSpPr>
        <p:spPr>
          <a:xfrm>
            <a:off x="1169424" y="992832"/>
            <a:ext cx="8203176" cy="1938992"/>
          </a:xfrm>
          <a:prstGeom prst="rect">
            <a:avLst/>
          </a:prstGeom>
          <a:noFill/>
        </p:spPr>
        <p:txBody>
          <a:bodyPr wrap="square" rtlCol="0">
            <a:spAutoFit/>
          </a:bodyPr>
          <a:lstStyle/>
          <a:p>
            <a:endParaRPr lang="en-US" sz="2000" dirty="0" smtClean="0"/>
          </a:p>
          <a:p>
            <a:r>
              <a:rPr lang="en-US" sz="2000" dirty="0" smtClean="0"/>
              <a:t>Noise from wind turbines depends on turbine design</a:t>
            </a:r>
          </a:p>
          <a:p>
            <a:r>
              <a:rPr lang="en-US" sz="2000" dirty="0" smtClean="0"/>
              <a:t>		upwind/downwind</a:t>
            </a:r>
          </a:p>
          <a:p>
            <a:r>
              <a:rPr lang="en-US" sz="2000" dirty="0" smtClean="0"/>
              <a:t>		stall/pitch regulated</a:t>
            </a:r>
          </a:p>
          <a:p>
            <a:r>
              <a:rPr lang="en-US" sz="2000" dirty="0" smtClean="0"/>
              <a:t>		rotational speed</a:t>
            </a:r>
          </a:p>
          <a:p>
            <a:r>
              <a:rPr lang="en-US" sz="2000" dirty="0" smtClean="0"/>
              <a:t>	</a:t>
            </a:r>
            <a:endParaRPr lang="en-US" sz="2000" dirty="0"/>
          </a:p>
        </p:txBody>
      </p:sp>
      <p:pic>
        <p:nvPicPr>
          <p:cNvPr id="9" name="Picture 8" descr="mod-0-downwind.tiff"/>
          <p:cNvPicPr>
            <a:picLocks noChangeAspect="1"/>
          </p:cNvPicPr>
          <p:nvPr/>
        </p:nvPicPr>
        <p:blipFill>
          <a:blip r:embed="rId2"/>
          <a:stretch>
            <a:fillRect/>
          </a:stretch>
        </p:blipFill>
        <p:spPr>
          <a:xfrm>
            <a:off x="304800" y="3200400"/>
            <a:ext cx="2787650" cy="2978150"/>
          </a:xfrm>
          <a:prstGeom prst="rect">
            <a:avLst/>
          </a:prstGeom>
        </p:spPr>
      </p:pic>
      <p:sp>
        <p:nvSpPr>
          <p:cNvPr id="10" name="TextBox 9"/>
          <p:cNvSpPr txBox="1"/>
          <p:nvPr/>
        </p:nvSpPr>
        <p:spPr>
          <a:xfrm>
            <a:off x="2814442" y="3657600"/>
            <a:ext cx="1524000" cy="1631216"/>
          </a:xfrm>
          <a:prstGeom prst="rect">
            <a:avLst/>
          </a:prstGeom>
          <a:noFill/>
        </p:spPr>
        <p:txBody>
          <a:bodyPr wrap="square" rtlCol="0">
            <a:spAutoFit/>
          </a:bodyPr>
          <a:lstStyle/>
          <a:p>
            <a:endParaRPr lang="en-US" sz="2000" dirty="0" smtClean="0"/>
          </a:p>
          <a:p>
            <a:r>
              <a:rPr lang="en-US" sz="2000" dirty="0" smtClean="0"/>
              <a:t>Mod-0</a:t>
            </a:r>
          </a:p>
          <a:p>
            <a:r>
              <a:rPr lang="en-US" sz="2000" dirty="0" smtClean="0"/>
              <a:t>Downwind</a:t>
            </a:r>
          </a:p>
          <a:p>
            <a:r>
              <a:rPr lang="en-US" sz="2000" dirty="0" smtClean="0"/>
              <a:t>200 kW</a:t>
            </a:r>
          </a:p>
          <a:p>
            <a:r>
              <a:rPr lang="en-US" sz="2000" dirty="0" smtClean="0"/>
              <a:t>	</a:t>
            </a:r>
            <a:endParaRPr lang="en-US" sz="2000" dirty="0"/>
          </a:p>
        </p:txBody>
      </p:sp>
      <p:pic>
        <p:nvPicPr>
          <p:cNvPr id="11" name="Picture 10" descr="wind_hull2.jpg"/>
          <p:cNvPicPr>
            <a:picLocks noChangeAspect="1"/>
          </p:cNvPicPr>
          <p:nvPr/>
        </p:nvPicPr>
        <p:blipFill>
          <a:blip r:embed="rId3"/>
          <a:srcRect l="15777" r="12905" b="27369"/>
          <a:stretch>
            <a:fillRect/>
          </a:stretch>
        </p:blipFill>
        <p:spPr>
          <a:xfrm>
            <a:off x="6324600" y="2751979"/>
            <a:ext cx="2519558" cy="3426571"/>
          </a:xfrm>
          <a:prstGeom prst="rect">
            <a:avLst/>
          </a:prstGeom>
        </p:spPr>
      </p:pic>
      <p:sp>
        <p:nvSpPr>
          <p:cNvPr id="12" name="TextBox 11"/>
          <p:cNvSpPr txBox="1"/>
          <p:nvPr/>
        </p:nvSpPr>
        <p:spPr>
          <a:xfrm>
            <a:off x="4800600" y="3810000"/>
            <a:ext cx="1524000" cy="1323439"/>
          </a:xfrm>
          <a:prstGeom prst="rect">
            <a:avLst/>
          </a:prstGeom>
          <a:noFill/>
        </p:spPr>
        <p:txBody>
          <a:bodyPr wrap="square" rtlCol="0">
            <a:spAutoFit/>
          </a:bodyPr>
          <a:lstStyle/>
          <a:p>
            <a:endParaRPr lang="en-US" sz="2000" dirty="0" smtClean="0"/>
          </a:p>
          <a:p>
            <a:r>
              <a:rPr lang="en-US" sz="2000" dirty="0" err="1" smtClean="0"/>
              <a:t>Vestas</a:t>
            </a:r>
            <a:r>
              <a:rPr lang="en-US" sz="2000" dirty="0" smtClean="0"/>
              <a:t> V80</a:t>
            </a:r>
          </a:p>
          <a:p>
            <a:r>
              <a:rPr lang="en-US" sz="2000" dirty="0" smtClean="0"/>
              <a:t>1.8 MW</a:t>
            </a:r>
          </a:p>
          <a:p>
            <a:r>
              <a:rPr lang="en-US" sz="2000" dirty="0" smtClean="0"/>
              <a:t>	</a:t>
            </a:r>
            <a:endParaRPr lang="en-US" sz="2000" dirty="0"/>
          </a:p>
        </p:txBody>
      </p:sp>
      <p:sp>
        <p:nvSpPr>
          <p:cNvPr id="14" name="TextBox 13"/>
          <p:cNvSpPr txBox="1"/>
          <p:nvPr/>
        </p:nvSpPr>
        <p:spPr>
          <a:xfrm>
            <a:off x="2814442" y="5163234"/>
            <a:ext cx="1757558" cy="646331"/>
          </a:xfrm>
          <a:prstGeom prst="rect">
            <a:avLst/>
          </a:prstGeom>
          <a:noFill/>
        </p:spPr>
        <p:txBody>
          <a:bodyPr wrap="square" rtlCol="0">
            <a:spAutoFit/>
          </a:bodyPr>
          <a:lstStyle/>
          <a:p>
            <a:r>
              <a:rPr lang="en-US" dirty="0" smtClean="0"/>
              <a:t>Typical wind farm sound </a:t>
            </a:r>
            <a:r>
              <a:rPr lang="en-US" dirty="0" smtClean="0">
                <a:sym typeface="Wingdings" pitchFamily="2" charset="2"/>
              </a:rPr>
              <a:t></a:t>
            </a:r>
            <a:endParaRPr lang="en-US" dirty="0"/>
          </a:p>
        </p:txBody>
      </p:sp>
      <p:sp>
        <p:nvSpPr>
          <p:cNvPr id="16" name="Action Button: Sound 15">
            <a:hlinkClick r:id="rId4" action="ppaction://hlinkfile" highlightClick="1"/>
          </p:cNvPr>
          <p:cNvSpPr/>
          <p:nvPr/>
        </p:nvSpPr>
        <p:spPr>
          <a:xfrm>
            <a:off x="4800600" y="5163234"/>
            <a:ext cx="990600" cy="72577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10" name="TextBox 9"/>
          <p:cNvSpPr txBox="1"/>
          <p:nvPr/>
        </p:nvSpPr>
        <p:spPr>
          <a:xfrm>
            <a:off x="990600" y="992832"/>
            <a:ext cx="7745730" cy="5016758"/>
          </a:xfrm>
          <a:prstGeom prst="rect">
            <a:avLst/>
          </a:prstGeom>
          <a:noFill/>
        </p:spPr>
        <p:txBody>
          <a:bodyPr wrap="square" rtlCol="0">
            <a:spAutoFit/>
          </a:bodyPr>
          <a:lstStyle/>
          <a:p>
            <a:endParaRPr lang="en-US" sz="2000" dirty="0" smtClean="0"/>
          </a:p>
          <a:p>
            <a:r>
              <a:rPr lang="en-US" sz="2000" dirty="0" smtClean="0"/>
              <a:t>Pressure is measured in </a:t>
            </a:r>
            <a:r>
              <a:rPr lang="en-US" sz="2000" dirty="0" err="1" smtClean="0"/>
              <a:t>Pascals</a:t>
            </a:r>
            <a:r>
              <a:rPr lang="en-US" sz="2000" dirty="0" smtClean="0"/>
              <a:t> (Newton/m</a:t>
            </a:r>
            <a:r>
              <a:rPr lang="en-US" sz="2000" baseline="30000" dirty="0" smtClean="0"/>
              <a:t>2</a:t>
            </a:r>
            <a:r>
              <a:rPr lang="en-US" sz="2000" dirty="0" smtClean="0"/>
              <a:t>)</a:t>
            </a:r>
          </a:p>
          <a:p>
            <a:r>
              <a:rPr lang="en-US" sz="2000" dirty="0" smtClean="0"/>
              <a:t>To get to dB : sound pressure level: </a:t>
            </a:r>
          </a:p>
          <a:p>
            <a:r>
              <a:rPr lang="en-US" sz="2000" dirty="0" smtClean="0"/>
              <a:t>		SPL = 10 log</a:t>
            </a:r>
            <a:r>
              <a:rPr lang="en-US" sz="2000" baseline="-25000" dirty="0" smtClean="0"/>
              <a:t>10</a:t>
            </a:r>
            <a:r>
              <a:rPr lang="en-US" sz="2000" dirty="0" smtClean="0"/>
              <a:t> [p</a:t>
            </a:r>
            <a:r>
              <a:rPr lang="en-US" sz="2000" baseline="30000" dirty="0" smtClean="0"/>
              <a:t>2</a:t>
            </a:r>
            <a:r>
              <a:rPr lang="en-US" sz="2000" dirty="0" smtClean="0"/>
              <a:t>/p</a:t>
            </a:r>
            <a:r>
              <a:rPr lang="en-US" sz="2000" baseline="30000" dirty="0" smtClean="0"/>
              <a:t>2</a:t>
            </a:r>
            <a:r>
              <a:rPr lang="en-US" sz="2000" baseline="-25000" dirty="0" smtClean="0"/>
              <a:t>ref</a:t>
            </a:r>
            <a:r>
              <a:rPr lang="en-US" sz="2000" dirty="0" smtClean="0"/>
              <a:t>] = 20 log</a:t>
            </a:r>
            <a:r>
              <a:rPr lang="en-US" sz="2000" baseline="-25000" dirty="0" smtClean="0"/>
              <a:t>10</a:t>
            </a:r>
            <a:r>
              <a:rPr lang="en-US" sz="2000" dirty="0" smtClean="0"/>
              <a:t>(p/p</a:t>
            </a:r>
            <a:r>
              <a:rPr lang="en-US" sz="2000" baseline="-25000" dirty="0" smtClean="0"/>
              <a:t>ref</a:t>
            </a:r>
            <a:r>
              <a:rPr lang="en-US" sz="2000" dirty="0" smtClean="0"/>
              <a:t>)</a:t>
            </a:r>
          </a:p>
          <a:p>
            <a:r>
              <a:rPr lang="en-US" sz="2000" dirty="0" smtClean="0"/>
              <a:t>				</a:t>
            </a:r>
            <a:r>
              <a:rPr lang="en-US" sz="2000" dirty="0" err="1" smtClean="0"/>
              <a:t>p</a:t>
            </a:r>
            <a:r>
              <a:rPr lang="en-US" sz="2000" baseline="-25000" dirty="0" err="1" smtClean="0"/>
              <a:t>ref</a:t>
            </a:r>
            <a:r>
              <a:rPr lang="en-US" sz="2000" dirty="0" smtClean="0"/>
              <a:t> = 20 X 10</a:t>
            </a:r>
            <a:r>
              <a:rPr lang="en-US" sz="2000" baseline="30000" dirty="0" smtClean="0"/>
              <a:t>-6</a:t>
            </a:r>
            <a:r>
              <a:rPr lang="en-US" sz="2000" dirty="0" smtClean="0"/>
              <a:t> Pa  = 20</a:t>
            </a:r>
            <a:r>
              <a:rPr lang="el-GR" sz="2000" dirty="0" smtClean="0"/>
              <a:t>μ</a:t>
            </a:r>
            <a:r>
              <a:rPr lang="en-US" sz="2000" dirty="0" smtClean="0"/>
              <a:t>Pa </a:t>
            </a:r>
          </a:p>
          <a:p>
            <a:endParaRPr lang="en-US" sz="2000" dirty="0" smtClean="0"/>
          </a:p>
          <a:p>
            <a:endParaRPr lang="en-US" sz="2000" dirty="0" smtClean="0"/>
          </a:p>
          <a:p>
            <a:r>
              <a:rPr lang="en-US" sz="2000" dirty="0" smtClean="0"/>
              <a:t>Some characteristics of human response to sound include</a:t>
            </a:r>
          </a:p>
          <a:p>
            <a:pPr marL="627063" lvl="0" indent="-223838">
              <a:buClr>
                <a:srgbClr val="0000FF"/>
              </a:buClr>
              <a:buFont typeface="Arial"/>
              <a:buChar char="•"/>
            </a:pPr>
            <a:r>
              <a:rPr lang="en-US" sz="2000" dirty="0" smtClean="0"/>
              <a:t>Changes in sound level &lt; 1 dB cannot be perceived</a:t>
            </a:r>
          </a:p>
          <a:p>
            <a:pPr marL="627063" lvl="0" indent="-223838">
              <a:buClr>
                <a:srgbClr val="0000FF"/>
              </a:buClr>
              <a:buFont typeface="Arial"/>
              <a:buChar char="•"/>
            </a:pPr>
            <a:r>
              <a:rPr lang="en-US" sz="2000" dirty="0" smtClean="0"/>
              <a:t>Doubling the magnitude of the acoustic pressure leads to a 6 dB increase in SPL</a:t>
            </a:r>
          </a:p>
          <a:p>
            <a:pPr marL="627063" lvl="0" indent="-223838">
              <a:buClr>
                <a:srgbClr val="0000FF"/>
              </a:buClr>
              <a:buFont typeface="Arial"/>
              <a:buChar char="•"/>
            </a:pPr>
            <a:r>
              <a:rPr lang="en-US" sz="2000" dirty="0" smtClean="0"/>
              <a:t>A 5 dB SPL change will result in a noticeable community response</a:t>
            </a:r>
          </a:p>
          <a:p>
            <a:pPr marL="627063" lvl="0" indent="-223838">
              <a:buClr>
                <a:srgbClr val="0000FF"/>
              </a:buClr>
              <a:buFont typeface="Arial"/>
              <a:buChar char="•"/>
            </a:pPr>
            <a:r>
              <a:rPr lang="en-US" sz="2000" dirty="0" smtClean="0"/>
              <a:t>A 10 dB SPL change is subjectively heard as an approximate doubling in loudness. </a:t>
            </a:r>
          </a:p>
          <a:p>
            <a:endParaRPr lang="en-US" sz="2000" dirty="0" smtClean="0"/>
          </a:p>
          <a:p>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10" name="TextBox 9"/>
          <p:cNvSpPr txBox="1"/>
          <p:nvPr/>
        </p:nvSpPr>
        <p:spPr>
          <a:xfrm>
            <a:off x="604220" y="1419761"/>
            <a:ext cx="3352800" cy="1323439"/>
          </a:xfrm>
          <a:prstGeom prst="rect">
            <a:avLst/>
          </a:prstGeom>
          <a:noFill/>
        </p:spPr>
        <p:txBody>
          <a:bodyPr wrap="square" rtlCol="0">
            <a:spAutoFit/>
          </a:bodyPr>
          <a:lstStyle/>
          <a:p>
            <a:r>
              <a:rPr lang="en-US" sz="2000" dirty="0" smtClean="0"/>
              <a:t>Start with pressure is measured in </a:t>
            </a:r>
            <a:r>
              <a:rPr lang="en-US" sz="2000" dirty="0" err="1" smtClean="0"/>
              <a:t>Pascals</a:t>
            </a:r>
            <a:r>
              <a:rPr lang="en-US" sz="2000" dirty="0" smtClean="0"/>
              <a:t> (N/m</a:t>
            </a:r>
            <a:r>
              <a:rPr lang="en-US" sz="2000" baseline="30000" dirty="0" smtClean="0"/>
              <a:t>2</a:t>
            </a:r>
            <a:r>
              <a:rPr lang="en-US" sz="2000" dirty="0" smtClean="0"/>
              <a:t>)</a:t>
            </a:r>
          </a:p>
          <a:p>
            <a:endParaRPr lang="en-US" sz="2000" dirty="0" smtClean="0"/>
          </a:p>
          <a:p>
            <a:r>
              <a:rPr lang="en-US" sz="2000" dirty="0" smtClean="0"/>
              <a:t>	</a:t>
            </a:r>
            <a:endParaRPr lang="en-US" sz="2000" dirty="0"/>
          </a:p>
        </p:txBody>
      </p:sp>
      <p:pic>
        <p:nvPicPr>
          <p:cNvPr id="8" name="Picture 7" descr="presvstime.jpg"/>
          <p:cNvPicPr/>
          <p:nvPr/>
        </p:nvPicPr>
        <p:blipFill>
          <a:blip r:embed="rId2"/>
          <a:srcRect/>
          <a:stretch>
            <a:fillRect/>
          </a:stretch>
        </p:blipFill>
        <p:spPr bwMode="auto">
          <a:xfrm>
            <a:off x="304800" y="2374900"/>
            <a:ext cx="4038600" cy="3340100"/>
          </a:xfrm>
          <a:prstGeom prst="rect">
            <a:avLst/>
          </a:prstGeom>
          <a:noFill/>
        </p:spPr>
      </p:pic>
      <p:pic>
        <p:nvPicPr>
          <p:cNvPr id="9" name="Picture 8" descr="spl.jpg"/>
          <p:cNvPicPr/>
          <p:nvPr/>
        </p:nvPicPr>
        <p:blipFill>
          <a:blip r:embed="rId3"/>
          <a:srcRect/>
          <a:stretch>
            <a:fillRect/>
          </a:stretch>
        </p:blipFill>
        <p:spPr bwMode="auto">
          <a:xfrm>
            <a:off x="4343400" y="2374900"/>
            <a:ext cx="4392930" cy="3340100"/>
          </a:xfrm>
          <a:prstGeom prst="rect">
            <a:avLst/>
          </a:prstGeom>
          <a:noFill/>
        </p:spPr>
      </p:pic>
      <p:sp>
        <p:nvSpPr>
          <p:cNvPr id="11" name="TextBox 10"/>
          <p:cNvSpPr txBox="1"/>
          <p:nvPr/>
        </p:nvSpPr>
        <p:spPr>
          <a:xfrm>
            <a:off x="4953000" y="1419761"/>
            <a:ext cx="3352800" cy="1015663"/>
          </a:xfrm>
          <a:prstGeom prst="rect">
            <a:avLst/>
          </a:prstGeom>
          <a:noFill/>
        </p:spPr>
        <p:txBody>
          <a:bodyPr wrap="square" rtlCol="0">
            <a:spAutoFit/>
          </a:bodyPr>
          <a:lstStyle/>
          <a:p>
            <a:r>
              <a:rPr lang="en-US" sz="2000" dirty="0" smtClean="0"/>
              <a:t>Change to SPL</a:t>
            </a:r>
          </a:p>
          <a:p>
            <a:endParaRPr lang="en-US" sz="2000" dirty="0" smtClean="0"/>
          </a:p>
          <a:p>
            <a:r>
              <a:rPr lang="en-US" sz="2000" dirty="0" smtClean="0"/>
              <a:t>	</a:t>
            </a:r>
            <a:endParaRPr lang="en-US" sz="2000" dirty="0"/>
          </a:p>
        </p:txBody>
      </p:sp>
      <p:sp>
        <p:nvSpPr>
          <p:cNvPr id="12" name="TextBox 11"/>
          <p:cNvSpPr txBox="1"/>
          <p:nvPr/>
        </p:nvSpPr>
        <p:spPr>
          <a:xfrm>
            <a:off x="604220" y="5772090"/>
            <a:ext cx="5567980" cy="400110"/>
          </a:xfrm>
          <a:prstGeom prst="rect">
            <a:avLst/>
          </a:prstGeom>
          <a:noFill/>
        </p:spPr>
        <p:txBody>
          <a:bodyPr wrap="square" rtlCol="0">
            <a:spAutoFit/>
          </a:bodyPr>
          <a:lstStyle/>
          <a:p>
            <a:r>
              <a:rPr lang="en-US" sz="2000" dirty="0" smtClean="0"/>
              <a:t>Data from German wind farm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10" name="TextBox 9"/>
          <p:cNvSpPr txBox="1"/>
          <p:nvPr/>
        </p:nvSpPr>
        <p:spPr>
          <a:xfrm>
            <a:off x="604220" y="1419761"/>
            <a:ext cx="3352800" cy="1631216"/>
          </a:xfrm>
          <a:prstGeom prst="rect">
            <a:avLst/>
          </a:prstGeom>
          <a:noFill/>
        </p:spPr>
        <p:txBody>
          <a:bodyPr wrap="square" rtlCol="0">
            <a:spAutoFit/>
          </a:bodyPr>
          <a:lstStyle/>
          <a:p>
            <a:r>
              <a:rPr lang="en-US" sz="2000" dirty="0" smtClean="0"/>
              <a:t>Move to frequency domain, put in 1/3 octave bands.  Used fast averaging method. </a:t>
            </a:r>
          </a:p>
          <a:p>
            <a:endParaRPr lang="en-US" sz="2000" dirty="0" smtClean="0"/>
          </a:p>
          <a:p>
            <a:r>
              <a:rPr lang="en-US" sz="2000" dirty="0" smtClean="0"/>
              <a:t>	</a:t>
            </a:r>
            <a:endParaRPr lang="en-US" sz="2000" dirty="0"/>
          </a:p>
        </p:txBody>
      </p:sp>
      <p:pic>
        <p:nvPicPr>
          <p:cNvPr id="12" name="Picture 11" descr="1_3plots.jpg"/>
          <p:cNvPicPr/>
          <p:nvPr/>
        </p:nvPicPr>
        <p:blipFill>
          <a:blip r:embed="rId2"/>
          <a:srcRect/>
          <a:stretch>
            <a:fillRect/>
          </a:stretch>
        </p:blipFill>
        <p:spPr bwMode="auto">
          <a:xfrm>
            <a:off x="324820" y="2435424"/>
            <a:ext cx="4247180" cy="3355776"/>
          </a:xfrm>
          <a:prstGeom prst="rect">
            <a:avLst/>
          </a:prstGeom>
          <a:noFill/>
          <a:ln w="9525">
            <a:noFill/>
            <a:miter lim="800000"/>
            <a:headEnd/>
            <a:tailEnd/>
          </a:ln>
        </p:spPr>
      </p:pic>
      <p:pic>
        <p:nvPicPr>
          <p:cNvPr id="13" name="Picture 12" descr="a-weighted3rd.jpg"/>
          <p:cNvPicPr/>
          <p:nvPr/>
        </p:nvPicPr>
        <p:blipFill>
          <a:blip r:embed="rId3"/>
          <a:srcRect/>
          <a:stretch>
            <a:fillRect/>
          </a:stretch>
        </p:blipFill>
        <p:spPr bwMode="auto">
          <a:xfrm>
            <a:off x="4572000" y="2435424"/>
            <a:ext cx="4332416" cy="3355776"/>
          </a:xfrm>
          <a:prstGeom prst="rect">
            <a:avLst/>
          </a:prstGeom>
          <a:noFill/>
          <a:ln w="9525">
            <a:noFill/>
            <a:miter lim="800000"/>
            <a:headEnd/>
            <a:tailEnd/>
          </a:ln>
        </p:spPr>
      </p:pic>
      <p:sp>
        <p:nvSpPr>
          <p:cNvPr id="14" name="TextBox 13"/>
          <p:cNvSpPr txBox="1"/>
          <p:nvPr/>
        </p:nvSpPr>
        <p:spPr>
          <a:xfrm>
            <a:off x="5181600" y="1419761"/>
            <a:ext cx="3352800" cy="1015663"/>
          </a:xfrm>
          <a:prstGeom prst="rect">
            <a:avLst/>
          </a:prstGeom>
          <a:noFill/>
        </p:spPr>
        <p:txBody>
          <a:bodyPr wrap="square" rtlCol="0">
            <a:spAutoFit/>
          </a:bodyPr>
          <a:lstStyle/>
          <a:p>
            <a:r>
              <a:rPr lang="en-US" sz="2000" dirty="0" smtClean="0"/>
              <a:t>Apply A-weighting</a:t>
            </a:r>
          </a:p>
          <a:p>
            <a:endParaRPr lang="en-US" sz="2000" dirty="0" smtClean="0"/>
          </a:p>
          <a:p>
            <a:r>
              <a:rPr lang="en-US" sz="2000" dirty="0" smtClean="0"/>
              <a:t>	</a:t>
            </a:r>
            <a:endParaRPr lang="en-US" sz="2000" dirty="0"/>
          </a:p>
        </p:txBody>
      </p:sp>
      <p:sp>
        <p:nvSpPr>
          <p:cNvPr id="15" name="TextBox 14"/>
          <p:cNvSpPr txBox="1"/>
          <p:nvPr/>
        </p:nvSpPr>
        <p:spPr>
          <a:xfrm>
            <a:off x="604220" y="5842337"/>
            <a:ext cx="8300196" cy="1015663"/>
          </a:xfrm>
          <a:prstGeom prst="rect">
            <a:avLst/>
          </a:prstGeom>
          <a:noFill/>
        </p:spPr>
        <p:txBody>
          <a:bodyPr wrap="square" rtlCol="0">
            <a:spAutoFit/>
          </a:bodyPr>
          <a:lstStyle/>
          <a:p>
            <a:r>
              <a:rPr lang="en-US" sz="2000" dirty="0" smtClean="0"/>
              <a:t>Average over all frequencies – get overall sound pressure level reported</a:t>
            </a:r>
          </a:p>
          <a:p>
            <a:endParaRPr lang="en-US" sz="2000" dirty="0" smtClean="0"/>
          </a:p>
          <a:p>
            <a:r>
              <a:rPr lang="en-US" sz="2000" dirty="0" smtClean="0"/>
              <a:t>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10" name="TextBox 9"/>
          <p:cNvSpPr txBox="1"/>
          <p:nvPr/>
        </p:nvSpPr>
        <p:spPr>
          <a:xfrm>
            <a:off x="990600" y="992832"/>
            <a:ext cx="6934200" cy="707886"/>
          </a:xfrm>
          <a:prstGeom prst="rect">
            <a:avLst/>
          </a:prstGeom>
          <a:noFill/>
        </p:spPr>
        <p:txBody>
          <a:bodyPr wrap="square" rtlCol="0">
            <a:spAutoFit/>
          </a:bodyPr>
          <a:lstStyle/>
          <a:p>
            <a:endParaRPr lang="en-US" sz="2000" dirty="0" smtClean="0"/>
          </a:p>
          <a:p>
            <a:r>
              <a:rPr lang="en-US" sz="2000" dirty="0" smtClean="0"/>
              <a:t>Weighting curves – A-weighting reflects human perception curve</a:t>
            </a:r>
            <a:endParaRPr lang="en-US" sz="2000" dirty="0"/>
          </a:p>
        </p:txBody>
      </p:sp>
      <p:pic>
        <p:nvPicPr>
          <p:cNvPr id="13" name="Picture 12" descr="weightings2.jpg"/>
          <p:cNvPicPr/>
          <p:nvPr/>
        </p:nvPicPr>
        <p:blipFill>
          <a:blip r:embed="rId2"/>
          <a:srcRect/>
          <a:stretch>
            <a:fillRect/>
          </a:stretch>
        </p:blipFill>
        <p:spPr bwMode="auto">
          <a:xfrm>
            <a:off x="1765935" y="1752600"/>
            <a:ext cx="5612130" cy="41021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pic>
        <p:nvPicPr>
          <p:cNvPr id="10" name="Picture 9"/>
          <p:cNvPicPr/>
          <p:nvPr/>
        </p:nvPicPr>
        <p:blipFill>
          <a:blip r:embed="rId3" cstate="print"/>
          <a:srcRect/>
          <a:stretch>
            <a:fillRect/>
          </a:stretch>
        </p:blipFill>
        <p:spPr bwMode="auto">
          <a:xfrm>
            <a:off x="3576442" y="992832"/>
            <a:ext cx="4367900" cy="3690730"/>
          </a:xfrm>
          <a:prstGeom prst="rect">
            <a:avLst/>
          </a:prstGeom>
          <a:noFill/>
          <a:ln w="9525">
            <a:noFill/>
            <a:miter lim="800000"/>
            <a:headEnd/>
            <a:tailEnd/>
          </a:ln>
        </p:spPr>
      </p:pic>
      <p:graphicFrame>
        <p:nvGraphicFramePr>
          <p:cNvPr id="11" name="Object 3"/>
          <p:cNvGraphicFramePr>
            <a:graphicFrameLocks noChangeAspect="1"/>
          </p:cNvGraphicFramePr>
          <p:nvPr/>
        </p:nvGraphicFramePr>
        <p:xfrm>
          <a:off x="1295400" y="4683562"/>
          <a:ext cx="6035675" cy="1539875"/>
        </p:xfrm>
        <a:graphic>
          <a:graphicData uri="http://schemas.openxmlformats.org/presentationml/2006/ole">
            <mc:AlternateContent xmlns:mc="http://schemas.openxmlformats.org/markup-compatibility/2006">
              <mc:Choice xmlns:v="urn:schemas-microsoft-com:vml" Requires="v">
                <p:oleObj spid="_x0000_s26632" name="Document" r:id="rId5" imgW="6095861" imgH="1681170" progId="Word.Document.12">
                  <p:embed/>
                </p:oleObj>
              </mc:Choice>
              <mc:Fallback>
                <p:oleObj name="Document" r:id="rId5" imgW="6095861" imgH="1681170"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683562"/>
                        <a:ext cx="603567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TextBox 11"/>
          <p:cNvSpPr txBox="1"/>
          <p:nvPr/>
        </p:nvSpPr>
        <p:spPr>
          <a:xfrm>
            <a:off x="398902" y="1490008"/>
            <a:ext cx="3558118" cy="646331"/>
          </a:xfrm>
          <a:prstGeom prst="rect">
            <a:avLst/>
          </a:prstGeom>
          <a:noFill/>
        </p:spPr>
        <p:txBody>
          <a:bodyPr wrap="square" rtlCol="0">
            <a:spAutoFit/>
          </a:bodyPr>
          <a:lstStyle/>
          <a:p>
            <a:r>
              <a:rPr lang="en-US" dirty="0" smtClean="0"/>
              <a:t>Typical sound pressure level vs. distance from single wind turbine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0200" y="2532965"/>
            <a:ext cx="3657600" cy="646331"/>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90600" y="450502"/>
            <a:ext cx="6653084" cy="461665"/>
          </a:xfrm>
          <a:prstGeom prst="rect">
            <a:avLst/>
          </a:prstGeom>
          <a:noFill/>
        </p:spPr>
        <p:txBody>
          <a:bodyPr wrap="square" rtlCol="0">
            <a:spAutoFit/>
          </a:bodyPr>
          <a:lstStyle/>
          <a:p>
            <a:r>
              <a:rPr lang="en-US" sz="2400" dirty="0" smtClean="0"/>
              <a:t>Scope of review</a:t>
            </a:r>
            <a:endParaRPr lang="en-US" sz="2400" i="1" dirty="0"/>
          </a:p>
        </p:txBody>
      </p:sp>
      <p:sp>
        <p:nvSpPr>
          <p:cNvPr id="9" name="TextBox 8"/>
          <p:cNvSpPr txBox="1"/>
          <p:nvPr/>
        </p:nvSpPr>
        <p:spPr>
          <a:xfrm>
            <a:off x="1334519" y="912167"/>
            <a:ext cx="6521625" cy="5632312"/>
          </a:xfrm>
          <a:prstGeom prst="rect">
            <a:avLst/>
          </a:prstGeom>
          <a:noFill/>
        </p:spPr>
        <p:txBody>
          <a:bodyPr wrap="none" rtlCol="0">
            <a:spAutoFit/>
          </a:bodyPr>
          <a:lstStyle/>
          <a:p>
            <a:r>
              <a:rPr lang="en-US" dirty="0" smtClean="0"/>
              <a:t>Peer reviewed articles </a:t>
            </a:r>
          </a:p>
          <a:p>
            <a:r>
              <a:rPr lang="en-US" dirty="0" smtClean="0"/>
              <a:t>	Epidemiological studies</a:t>
            </a:r>
          </a:p>
          <a:p>
            <a:r>
              <a:rPr lang="en-US" dirty="0" smtClean="0"/>
              <a:t>	Biological research associated with vestibular system</a:t>
            </a:r>
          </a:p>
          <a:p>
            <a:r>
              <a:rPr lang="en-US" dirty="0" smtClean="0"/>
              <a:t>	Mechanical design and operation of wind turbines</a:t>
            </a:r>
          </a:p>
          <a:p>
            <a:r>
              <a:rPr lang="en-US" dirty="0" smtClean="0"/>
              <a:t>	Acoustic and vibration (related)</a:t>
            </a:r>
          </a:p>
          <a:p>
            <a:r>
              <a:rPr lang="en-US" dirty="0"/>
              <a:t>	</a:t>
            </a:r>
            <a:r>
              <a:rPr lang="en-US" dirty="0" smtClean="0"/>
              <a:t>Animal studies of IFLN</a:t>
            </a:r>
          </a:p>
          <a:p>
            <a:endParaRPr lang="en-US" dirty="0" smtClean="0"/>
          </a:p>
          <a:p>
            <a:r>
              <a:rPr lang="en-US" dirty="0" smtClean="0"/>
              <a:t>Technical reports</a:t>
            </a:r>
          </a:p>
          <a:p>
            <a:r>
              <a:rPr lang="en-US" dirty="0" smtClean="0"/>
              <a:t>	NASA</a:t>
            </a:r>
          </a:p>
          <a:p>
            <a:r>
              <a:rPr lang="en-US" dirty="0"/>
              <a:t>	</a:t>
            </a:r>
            <a:r>
              <a:rPr lang="en-US" dirty="0" smtClean="0"/>
              <a:t>National Academy of Science </a:t>
            </a:r>
          </a:p>
          <a:p>
            <a:r>
              <a:rPr lang="en-US" dirty="0" smtClean="0"/>
              <a:t>	</a:t>
            </a:r>
          </a:p>
          <a:p>
            <a:r>
              <a:rPr lang="en-US" dirty="0" smtClean="0"/>
              <a:t>Gray literature </a:t>
            </a:r>
          </a:p>
          <a:p>
            <a:r>
              <a:rPr lang="en-US" dirty="0" smtClean="0"/>
              <a:t>	Non peer reviewed epidemiological studies</a:t>
            </a:r>
          </a:p>
          <a:p>
            <a:r>
              <a:rPr lang="en-US" dirty="0" smtClean="0"/>
              <a:t>	Books</a:t>
            </a:r>
          </a:p>
          <a:p>
            <a:r>
              <a:rPr lang="en-US" dirty="0" smtClean="0"/>
              <a:t>	Other state, country, national reviews related to wind turbines</a:t>
            </a:r>
          </a:p>
          <a:p>
            <a:endParaRPr lang="en-US" dirty="0" smtClean="0"/>
          </a:p>
          <a:p>
            <a:r>
              <a:rPr lang="en-US" dirty="0" smtClean="0"/>
              <a:t>Public comment</a:t>
            </a:r>
          </a:p>
          <a:p>
            <a:r>
              <a:rPr lang="en-US" dirty="0" smtClean="0"/>
              <a:t>	Docket</a:t>
            </a:r>
          </a:p>
          <a:p>
            <a:r>
              <a:rPr lang="en-US" dirty="0" smtClean="0"/>
              <a:t>	Web pages, </a:t>
            </a:r>
            <a:r>
              <a:rPr lang="en-US" dirty="0" err="1" smtClean="0"/>
              <a:t>blogs</a:t>
            </a:r>
            <a:r>
              <a:rPr lang="en-US" dirty="0" smtClean="0"/>
              <a:t>, </a:t>
            </a:r>
            <a:r>
              <a:rPr lang="en-US" dirty="0" err="1" smtClean="0"/>
              <a:t>youtube</a:t>
            </a:r>
            <a:endParaRPr lang="en-US" dirty="0" smtClean="0"/>
          </a:p>
          <a:p>
            <a:r>
              <a:rPr lang="en-US" dirty="0" smtClean="0"/>
              <a:t>	</a:t>
            </a:r>
          </a:p>
        </p:txBody>
      </p:sp>
      <p:sp>
        <p:nvSpPr>
          <p:cNvPr id="10" name="TextBox 9"/>
          <p:cNvSpPr txBox="1"/>
          <p:nvPr/>
        </p:nvSpPr>
        <p:spPr>
          <a:xfrm>
            <a:off x="5410200" y="2532965"/>
            <a:ext cx="3403496" cy="646331"/>
          </a:xfrm>
          <a:prstGeom prst="rect">
            <a:avLst/>
          </a:prstGeom>
          <a:noFill/>
        </p:spPr>
        <p:txBody>
          <a:bodyPr wrap="none" rtlCol="0">
            <a:spAutoFit/>
          </a:bodyPr>
          <a:lstStyle/>
          <a:p>
            <a:pPr>
              <a:buFont typeface="Arial"/>
              <a:buChar char="•"/>
            </a:pPr>
            <a:r>
              <a:rPr lang="en-US" dirty="0" smtClean="0"/>
              <a:t>100 items cited</a:t>
            </a:r>
          </a:p>
          <a:p>
            <a:pPr>
              <a:buFont typeface="Arial"/>
              <a:buChar char="•"/>
            </a:pPr>
            <a:r>
              <a:rPr lang="en-US" dirty="0" smtClean="0"/>
              <a:t>More than 100 more articles read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12" name="TextBox 11"/>
          <p:cNvSpPr txBox="1"/>
          <p:nvPr/>
        </p:nvSpPr>
        <p:spPr>
          <a:xfrm>
            <a:off x="398902" y="1490008"/>
            <a:ext cx="3558118" cy="923330"/>
          </a:xfrm>
          <a:prstGeom prst="rect">
            <a:avLst/>
          </a:prstGeom>
          <a:noFill/>
        </p:spPr>
        <p:txBody>
          <a:bodyPr wrap="square" rtlCol="0">
            <a:spAutoFit/>
          </a:bodyPr>
          <a:lstStyle/>
          <a:p>
            <a:r>
              <a:rPr lang="en-US" dirty="0" smtClean="0"/>
              <a:t>Typical sound pressure level vs. distance from multiple wind turbines</a:t>
            </a:r>
          </a:p>
        </p:txBody>
      </p:sp>
      <p:pic>
        <p:nvPicPr>
          <p:cNvPr id="13" name="Picture 12"/>
          <p:cNvPicPr/>
          <p:nvPr/>
        </p:nvPicPr>
        <p:blipFill>
          <a:blip r:embed="rId3" cstate="print"/>
          <a:srcRect/>
          <a:stretch>
            <a:fillRect/>
          </a:stretch>
        </p:blipFill>
        <p:spPr bwMode="auto">
          <a:xfrm>
            <a:off x="5257800" y="531167"/>
            <a:ext cx="3428746" cy="5201478"/>
          </a:xfrm>
          <a:prstGeom prst="rect">
            <a:avLst/>
          </a:prstGeom>
          <a:noFill/>
          <a:ln w="9525">
            <a:noFill/>
            <a:miter lim="800000"/>
            <a:headEnd/>
            <a:tailEnd/>
          </a:ln>
        </p:spPr>
      </p:pic>
      <p:graphicFrame>
        <p:nvGraphicFramePr>
          <p:cNvPr id="14" name="Object 3"/>
          <p:cNvGraphicFramePr>
            <a:graphicFrameLocks noChangeAspect="1"/>
          </p:cNvGraphicFramePr>
          <p:nvPr/>
        </p:nvGraphicFramePr>
        <p:xfrm>
          <a:off x="1203325" y="3873683"/>
          <a:ext cx="3368675" cy="1858962"/>
        </p:xfrm>
        <a:graphic>
          <a:graphicData uri="http://schemas.openxmlformats.org/presentationml/2006/ole">
            <mc:AlternateContent xmlns:mc="http://schemas.openxmlformats.org/markup-compatibility/2006">
              <mc:Choice xmlns:v="urn:schemas-microsoft-com:vml" Requires="v">
                <p:oleObj spid="_x0000_s48137" name="Document" r:id="rId5" imgW="3403934" imgH="1875817" progId="Word.Document.12">
                  <p:embed/>
                </p:oleObj>
              </mc:Choice>
              <mc:Fallback>
                <p:oleObj name="Document" r:id="rId5" imgW="3403934" imgH="1875817"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3325" y="3873683"/>
                        <a:ext cx="3368675"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7" name="TextBox 6"/>
          <p:cNvSpPr txBox="1"/>
          <p:nvPr/>
        </p:nvSpPr>
        <p:spPr>
          <a:xfrm>
            <a:off x="470412" y="992832"/>
            <a:ext cx="8597388" cy="4708981"/>
          </a:xfrm>
          <a:prstGeom prst="rect">
            <a:avLst/>
          </a:prstGeom>
          <a:noFill/>
        </p:spPr>
        <p:txBody>
          <a:bodyPr wrap="square" rtlCol="0">
            <a:spAutoFit/>
          </a:bodyPr>
          <a:lstStyle/>
          <a:p>
            <a:endParaRPr lang="en-US" sz="2000" dirty="0" smtClean="0"/>
          </a:p>
          <a:p>
            <a:r>
              <a:rPr lang="en-US" sz="2000" dirty="0" smtClean="0">
                <a:solidFill>
                  <a:srgbClr val="0000FF"/>
                </a:solidFill>
              </a:rPr>
              <a:t>Propagation of noise </a:t>
            </a:r>
            <a:r>
              <a:rPr lang="en-US" sz="2000" dirty="0" smtClean="0"/>
              <a:t>from wind turbines depends on many things</a:t>
            </a:r>
          </a:p>
          <a:p>
            <a:pPr marL="850900">
              <a:buClr>
                <a:srgbClr val="0000FF"/>
              </a:buClr>
              <a:buFont typeface="Courier New"/>
              <a:buChar char="o"/>
            </a:pPr>
            <a:r>
              <a:rPr lang="en-US" sz="2000" dirty="0" smtClean="0"/>
              <a:t>	speed of sound gradients (temperature profile)</a:t>
            </a:r>
          </a:p>
          <a:p>
            <a:pPr marL="850900">
              <a:buClr>
                <a:srgbClr val="0000FF"/>
              </a:buClr>
              <a:buFont typeface="Courier New"/>
              <a:buChar char="o"/>
            </a:pPr>
            <a:r>
              <a:rPr lang="en-US" sz="2000" dirty="0" smtClean="0"/>
              <a:t>	reflection from hillsides</a:t>
            </a:r>
          </a:p>
          <a:p>
            <a:pPr marL="850900">
              <a:buClr>
                <a:srgbClr val="0000FF"/>
              </a:buClr>
              <a:buFont typeface="Courier New"/>
              <a:buChar char="o"/>
            </a:pPr>
            <a:r>
              <a:rPr lang="en-US" sz="2000" dirty="0" smtClean="0"/>
              <a:t>	atmospheric absorption</a:t>
            </a:r>
          </a:p>
          <a:p>
            <a:endParaRPr lang="en-US" sz="2000" dirty="0" smtClean="0"/>
          </a:p>
          <a:p>
            <a:endParaRPr lang="en-US" sz="2000" dirty="0" smtClean="0"/>
          </a:p>
          <a:p>
            <a:r>
              <a:rPr lang="en-US" sz="2000" dirty="0" smtClean="0">
                <a:solidFill>
                  <a:srgbClr val="0000FF"/>
                </a:solidFill>
              </a:rPr>
              <a:t>Audible : “</a:t>
            </a:r>
            <a:r>
              <a:rPr lang="en-US" sz="2000" dirty="0" err="1" smtClean="0">
                <a:solidFill>
                  <a:srgbClr val="0000FF"/>
                </a:solidFill>
              </a:rPr>
              <a:t>wooshing</a:t>
            </a:r>
            <a:r>
              <a:rPr lang="en-US" sz="2000" dirty="0" smtClean="0">
                <a:solidFill>
                  <a:srgbClr val="0000FF"/>
                </a:solidFill>
              </a:rPr>
              <a:t>”, “swish-swish”</a:t>
            </a:r>
          </a:p>
          <a:p>
            <a:pPr marL="806450">
              <a:buClr>
                <a:srgbClr val="0000FF"/>
              </a:buClr>
              <a:buFont typeface="Courier New"/>
              <a:buChar char="o"/>
            </a:pPr>
            <a:r>
              <a:rPr lang="en-US" sz="2000" dirty="0" smtClean="0"/>
              <a:t>	due to amplitude modulation of broadband noise generated</a:t>
            </a:r>
          </a:p>
          <a:p>
            <a:pPr marL="806450">
              <a:buClr>
                <a:srgbClr val="0000FF"/>
              </a:buClr>
            </a:pPr>
            <a:r>
              <a:rPr lang="en-US" sz="2000" dirty="0" smtClean="0"/>
              <a:t>				because of aerodynamic effects on the blades </a:t>
            </a:r>
          </a:p>
          <a:p>
            <a:pPr marL="806450">
              <a:buClr>
                <a:srgbClr val="0000FF"/>
              </a:buClr>
              <a:buFont typeface="Courier New"/>
              <a:buChar char="o"/>
            </a:pPr>
            <a:r>
              <a:rPr lang="en-US" sz="2000" dirty="0" smtClean="0"/>
              <a:t>	pulsates at blade passage frequency (~1 Hz)</a:t>
            </a:r>
          </a:p>
          <a:p>
            <a:pPr marL="806450">
              <a:buClr>
                <a:srgbClr val="0000FF"/>
              </a:buClr>
              <a:buFont typeface="Courier New"/>
              <a:buChar char="o"/>
            </a:pPr>
            <a:r>
              <a:rPr lang="en-US" sz="2000" dirty="0" smtClean="0"/>
              <a:t>	affected by wind shear (difference from wind at bottom and top </a:t>
            </a:r>
          </a:p>
          <a:p>
            <a:pPr marL="806450">
              <a:buClr>
                <a:srgbClr val="0000FF"/>
              </a:buClr>
            </a:pPr>
            <a:r>
              <a:rPr lang="en-US" sz="2000" dirty="0" smtClean="0"/>
              <a:t>			of blade disk)</a:t>
            </a:r>
          </a:p>
          <a:p>
            <a:pPr marL="806450">
              <a:buClr>
                <a:srgbClr val="0000FF"/>
              </a:buClr>
              <a:buFont typeface="Courier New"/>
              <a:buChar char="o"/>
            </a:pPr>
            <a:r>
              <a:rPr lang="en-US" sz="2000" dirty="0" smtClean="0"/>
              <a:t> 	perceived as louder at night (stable atmosphere, quiet background)	</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7" name="TextBox 6"/>
          <p:cNvSpPr txBox="1"/>
          <p:nvPr/>
        </p:nvSpPr>
        <p:spPr>
          <a:xfrm>
            <a:off x="864624" y="838200"/>
            <a:ext cx="8203176" cy="4401205"/>
          </a:xfrm>
          <a:prstGeom prst="rect">
            <a:avLst/>
          </a:prstGeom>
          <a:noFill/>
        </p:spPr>
        <p:txBody>
          <a:bodyPr wrap="square" rtlCol="0">
            <a:spAutoFit/>
          </a:bodyPr>
          <a:lstStyle/>
          <a:p>
            <a:endParaRPr lang="en-US" sz="2000" dirty="0" smtClean="0"/>
          </a:p>
          <a:p>
            <a:r>
              <a:rPr lang="en-US" sz="2000" dirty="0" smtClean="0">
                <a:solidFill>
                  <a:srgbClr val="0000FF"/>
                </a:solidFill>
              </a:rPr>
              <a:t>Infrasound (less than 20 Hz) </a:t>
            </a:r>
            <a:r>
              <a:rPr lang="en-US" sz="2000" dirty="0" smtClean="0"/>
              <a:t>– </a:t>
            </a:r>
          </a:p>
          <a:p>
            <a:pPr marL="850900" lvl="1" indent="-393700" defTabSz="806450">
              <a:buClr>
                <a:srgbClr val="0000FF"/>
              </a:buClr>
              <a:buFont typeface="Courier New"/>
              <a:buChar char="o"/>
            </a:pPr>
            <a:r>
              <a:rPr lang="en-US" sz="2000" dirty="0" smtClean="0"/>
              <a:t>can be heard if at very high level (&gt; 110 dB)</a:t>
            </a:r>
          </a:p>
          <a:p>
            <a:pPr marL="850900" lvl="1" indent="-393700" defTabSz="806450">
              <a:buClr>
                <a:srgbClr val="0000FF"/>
              </a:buClr>
              <a:buFont typeface="Courier New"/>
              <a:buChar char="o"/>
            </a:pPr>
            <a:r>
              <a:rPr lang="en-US" sz="2000" dirty="0" smtClean="0"/>
              <a:t>can be felt (chest pound) if at very high level (&gt; 110 dB)</a:t>
            </a:r>
          </a:p>
          <a:p>
            <a:pPr marL="850900" lvl="1" indent="-393700" defTabSz="806450">
              <a:buClr>
                <a:srgbClr val="0000FF"/>
              </a:buClr>
              <a:buFont typeface="Courier New"/>
              <a:buChar char="o"/>
            </a:pPr>
            <a:endParaRPr lang="en-US" sz="2000" dirty="0" smtClean="0"/>
          </a:p>
          <a:p>
            <a:pPr marL="850900" lvl="1" indent="-393700" defTabSz="806450">
              <a:buClr>
                <a:srgbClr val="0000FF"/>
              </a:buClr>
              <a:buFont typeface="Courier New"/>
              <a:buChar char="o"/>
            </a:pPr>
            <a:r>
              <a:rPr lang="en-US" sz="2000" dirty="0" smtClean="0"/>
              <a:t> most coupling mechanisms hypothesized in gray literature are not substantiated by levels measured near wind turbines </a:t>
            </a:r>
          </a:p>
          <a:p>
            <a:pPr marL="850900" lvl="1" indent="-393700" defTabSz="806450">
              <a:buClr>
                <a:srgbClr val="0000FF"/>
              </a:buClr>
              <a:buFont typeface="Courier New"/>
              <a:buChar char="o"/>
            </a:pPr>
            <a:endParaRPr lang="en-US" sz="2000" dirty="0" smtClean="0"/>
          </a:p>
          <a:p>
            <a:pPr marL="850900" lvl="1" indent="-393700" defTabSz="806450">
              <a:buClr>
                <a:srgbClr val="0000FF"/>
              </a:buClr>
              <a:buFont typeface="Courier New"/>
              <a:buChar char="o"/>
            </a:pPr>
            <a:r>
              <a:rPr lang="en-US" sz="2000" dirty="0" smtClean="0"/>
              <a:t>recent attention on a part of the inner ear called the Outer Hair Cells that are known to be responsive to infrasound (at lower levels) -- however, evidence does not exist to demonstrate the influence of wind turbine-generated infrasound on vestibular mediated effects in the brain.	</a:t>
            </a:r>
          </a:p>
          <a:p>
            <a:endParaRPr lang="en-US" sz="2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814442" cy="461665"/>
          </a:xfrm>
          <a:prstGeom prst="rect">
            <a:avLst/>
          </a:prstGeom>
          <a:noFill/>
        </p:spPr>
        <p:txBody>
          <a:bodyPr wrap="none" rtlCol="0">
            <a:spAutoFit/>
          </a:bodyPr>
          <a:lstStyle/>
          <a:p>
            <a:r>
              <a:rPr lang="en-US" sz="2400" dirty="0" smtClean="0"/>
              <a:t>Noise and Vibration - </a:t>
            </a:r>
          </a:p>
        </p:txBody>
      </p:sp>
      <p:sp>
        <p:nvSpPr>
          <p:cNvPr id="7" name="TextBox 6"/>
          <p:cNvSpPr txBox="1"/>
          <p:nvPr/>
        </p:nvSpPr>
        <p:spPr>
          <a:xfrm>
            <a:off x="1093224" y="992832"/>
            <a:ext cx="7898376" cy="5324535"/>
          </a:xfrm>
          <a:prstGeom prst="rect">
            <a:avLst/>
          </a:prstGeom>
          <a:noFill/>
        </p:spPr>
        <p:txBody>
          <a:bodyPr wrap="square" rtlCol="0">
            <a:spAutoFit/>
          </a:bodyPr>
          <a:lstStyle/>
          <a:p>
            <a:r>
              <a:rPr lang="en-US" sz="2000" dirty="0" smtClean="0">
                <a:solidFill>
                  <a:srgbClr val="0000FF"/>
                </a:solidFill>
              </a:rPr>
              <a:t>Vibration</a:t>
            </a:r>
            <a:r>
              <a:rPr lang="en-US" sz="2000" dirty="0" smtClean="0"/>
              <a:t> </a:t>
            </a:r>
          </a:p>
          <a:p>
            <a:pPr marL="850900" indent="-508000">
              <a:buClr>
                <a:srgbClr val="0000FF"/>
              </a:buClr>
              <a:buFont typeface="Courier New"/>
              <a:buChar char="o"/>
            </a:pPr>
            <a:r>
              <a:rPr lang="en-US" sz="2000" dirty="0" smtClean="0"/>
              <a:t>Seismic (ground-carried) measurements recorded near wind turbines and wind turbine farms are unlikely to couple into  structures.</a:t>
            </a:r>
          </a:p>
          <a:p>
            <a:pPr marL="850900" indent="-508000">
              <a:buClr>
                <a:srgbClr val="0000FF"/>
              </a:buClr>
              <a:buFont typeface="Courier New"/>
              <a:buChar char="o"/>
            </a:pPr>
            <a:r>
              <a:rPr lang="en-US" sz="2000" dirty="0" smtClean="0"/>
              <a:t>high amplitude impulses that focus due to topography or refraction had been shown to couple into homes near an  older downwind turbines  (10 out of 1000) (downwind turbine)</a:t>
            </a:r>
          </a:p>
          <a:p>
            <a:pPr marL="850900" indent="-508000">
              <a:buClr>
                <a:srgbClr val="0000FF"/>
              </a:buClr>
              <a:buFont typeface="Courier New"/>
              <a:buChar char="o"/>
            </a:pPr>
            <a:r>
              <a:rPr lang="en-US" sz="2000" dirty="0" smtClean="0"/>
              <a:t>haunted space effect – room vibrations due to HVAC or other fan coupled to building </a:t>
            </a:r>
          </a:p>
          <a:p>
            <a:endParaRPr lang="en-US" sz="2000" dirty="0" smtClean="0"/>
          </a:p>
          <a:p>
            <a:r>
              <a:rPr lang="en-US" sz="2000" dirty="0" smtClean="0"/>
              <a:t>If infrasound  [or audible pulses] couples into structures, then people inside the structure could feel a vibration. Such structural vibrations have been shown in other applications to lead to feelings of uneasiness and general annoyance. </a:t>
            </a:r>
          </a:p>
          <a:p>
            <a:endParaRPr lang="en-US" sz="2000" dirty="0" smtClean="0"/>
          </a:p>
          <a:p>
            <a:r>
              <a:rPr lang="en-US" sz="2000" dirty="0" smtClean="0"/>
              <a:t>[Trusted, reproducible] measurements have not  proven such coupling from modern upwind turbines.</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38234" y="1794301"/>
            <a:ext cx="2068144" cy="830997"/>
          </a:xfrm>
          <a:prstGeom prst="rect">
            <a:avLst/>
          </a:prstGeom>
          <a:noFill/>
        </p:spPr>
        <p:txBody>
          <a:bodyPr wrap="none" rtlCol="0">
            <a:spAutoFit/>
          </a:bodyPr>
          <a:lstStyle/>
          <a:p>
            <a:r>
              <a:rPr lang="en-US" sz="2400" dirty="0" smtClean="0"/>
              <a:t>Health Impacts</a:t>
            </a:r>
          </a:p>
          <a:p>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4984057" cy="461665"/>
          </a:xfrm>
          <a:prstGeom prst="rect">
            <a:avLst/>
          </a:prstGeom>
          <a:noFill/>
        </p:spPr>
        <p:txBody>
          <a:bodyPr wrap="none" rtlCol="0">
            <a:spAutoFit/>
          </a:bodyPr>
          <a:lstStyle/>
          <a:p>
            <a:r>
              <a:rPr lang="en-US" sz="2400" dirty="0" smtClean="0"/>
              <a:t>Health impact of noise and vibration- </a:t>
            </a:r>
          </a:p>
        </p:txBody>
      </p:sp>
      <p:sp>
        <p:nvSpPr>
          <p:cNvPr id="7" name="TextBox 6"/>
          <p:cNvSpPr txBox="1"/>
          <p:nvPr/>
        </p:nvSpPr>
        <p:spPr>
          <a:xfrm>
            <a:off x="1245624" y="992832"/>
            <a:ext cx="7212576" cy="5940088"/>
          </a:xfrm>
          <a:prstGeom prst="rect">
            <a:avLst/>
          </a:prstGeom>
          <a:noFill/>
        </p:spPr>
        <p:txBody>
          <a:bodyPr wrap="square" rtlCol="0">
            <a:spAutoFit/>
          </a:bodyPr>
          <a:lstStyle/>
          <a:p>
            <a:endParaRPr lang="en-US" sz="2000" dirty="0"/>
          </a:p>
          <a:p>
            <a:r>
              <a:rPr lang="en-US" sz="2000" b="1" i="1" dirty="0" smtClean="0">
                <a:solidFill>
                  <a:srgbClr val="0000FF"/>
                </a:solidFill>
              </a:rPr>
              <a:t>We draw conclusions from the science. Associations between exposure and health are based on the weight of the evidence.</a:t>
            </a:r>
          </a:p>
          <a:p>
            <a:endParaRPr lang="en-US" sz="2000" i="1" dirty="0">
              <a:solidFill>
                <a:srgbClr val="FF0000"/>
              </a:solidFill>
            </a:endParaRPr>
          </a:p>
          <a:p>
            <a:pPr marL="342900" indent="-342900">
              <a:buFont typeface="Arial"/>
              <a:buChar char="•"/>
            </a:pPr>
            <a:r>
              <a:rPr lang="en-US" sz="2000" dirty="0" smtClean="0"/>
              <a:t>Evidence  (data </a:t>
            </a:r>
            <a:r>
              <a:rPr lang="en-US" sz="2000" dirty="0"/>
              <a:t>that support or refute</a:t>
            </a:r>
            <a:r>
              <a:rPr lang="en-US" sz="2000" dirty="0" smtClean="0"/>
              <a:t>)</a:t>
            </a:r>
          </a:p>
          <a:p>
            <a:pPr marL="342900" indent="-342900">
              <a:buFont typeface="Arial"/>
              <a:buChar char="•"/>
            </a:pPr>
            <a:r>
              <a:rPr lang="en-US" sz="2000" dirty="0" smtClean="0"/>
              <a:t>Data/Studies (information</a:t>
            </a:r>
            <a:r>
              <a:rPr lang="en-US" sz="2000" dirty="0"/>
              <a:t>/results</a:t>
            </a:r>
            <a:r>
              <a:rPr lang="en-US" sz="2000" dirty="0" smtClean="0"/>
              <a:t>)</a:t>
            </a:r>
          </a:p>
          <a:p>
            <a:endParaRPr lang="en-US" sz="2000" dirty="0" smtClean="0"/>
          </a:p>
          <a:p>
            <a:r>
              <a:rPr lang="en-US" sz="2000" dirty="0" smtClean="0"/>
              <a:t>Few </a:t>
            </a:r>
            <a:r>
              <a:rPr lang="en-US" sz="2000" dirty="0"/>
              <a:t>epidemiological studies of human health effects from exposures to </a:t>
            </a:r>
            <a:r>
              <a:rPr lang="en-US" sz="2000" b="1" i="1" dirty="0"/>
              <a:t>turbine noise &amp; vibration </a:t>
            </a:r>
            <a:r>
              <a:rPr lang="en-US" sz="2000" dirty="0"/>
              <a:t>have been conducted</a:t>
            </a:r>
            <a:r>
              <a:rPr lang="en-US" sz="2000" dirty="0" smtClean="0"/>
              <a:t>.</a:t>
            </a:r>
          </a:p>
          <a:p>
            <a:endParaRPr lang="en-US" sz="2000" dirty="0"/>
          </a:p>
          <a:p>
            <a:pPr marL="342900" indent="-342900">
              <a:buFont typeface="Arial"/>
              <a:buChar char="•"/>
            </a:pPr>
            <a:r>
              <a:rPr lang="en-US" sz="2000" dirty="0"/>
              <a:t>Self-reported </a:t>
            </a:r>
            <a:r>
              <a:rPr lang="en-US" sz="2000" dirty="0" smtClean="0"/>
              <a:t>effects</a:t>
            </a:r>
          </a:p>
          <a:p>
            <a:pPr marL="342900" indent="-342900">
              <a:buFont typeface="Arial"/>
              <a:buChar char="•"/>
            </a:pPr>
            <a:r>
              <a:rPr lang="en-US" sz="2000" dirty="0" smtClean="0"/>
              <a:t>Lack </a:t>
            </a:r>
            <a:r>
              <a:rPr lang="en-US" sz="2000" dirty="0"/>
              <a:t>of robust sound pressure measurements</a:t>
            </a:r>
          </a:p>
          <a:p>
            <a:endParaRPr lang="en-US" sz="2000" dirty="0" smtClean="0"/>
          </a:p>
          <a:p>
            <a:r>
              <a:rPr lang="en-US" sz="2000" i="1" dirty="0">
                <a:solidFill>
                  <a:srgbClr val="0000FF"/>
                </a:solidFill>
              </a:rPr>
              <a:t>Hazard-free status cannot be assumed from the weak studies that showed no strong associations between these exposures and illness.</a:t>
            </a:r>
          </a:p>
          <a:p>
            <a:endParaRPr lang="en-US" sz="2000" dirty="0"/>
          </a:p>
          <a:p>
            <a:endParaRPr lang="en-US" sz="2000" dirty="0"/>
          </a:p>
          <a:p>
            <a:endParaRPr lang="en-US" sz="2000" dirty="0"/>
          </a:p>
          <a:p>
            <a:endParaRPr lang="en-US" sz="2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04800" y="300334"/>
            <a:ext cx="4735942" cy="461665"/>
          </a:xfrm>
          <a:prstGeom prst="rect">
            <a:avLst/>
          </a:prstGeom>
          <a:noFill/>
        </p:spPr>
        <p:txBody>
          <a:bodyPr wrap="none" rtlCol="0">
            <a:spAutoFit/>
          </a:bodyPr>
          <a:lstStyle/>
          <a:p>
            <a:r>
              <a:rPr lang="en-US" sz="2400" dirty="0" smtClean="0"/>
              <a:t>Health impact of noise and vibration </a:t>
            </a:r>
          </a:p>
        </p:txBody>
      </p:sp>
      <p:sp>
        <p:nvSpPr>
          <p:cNvPr id="7" name="TextBox 6"/>
          <p:cNvSpPr txBox="1"/>
          <p:nvPr/>
        </p:nvSpPr>
        <p:spPr>
          <a:xfrm>
            <a:off x="659708" y="761999"/>
            <a:ext cx="7441176" cy="4678204"/>
          </a:xfrm>
          <a:prstGeom prst="rect">
            <a:avLst/>
          </a:prstGeom>
          <a:noFill/>
        </p:spPr>
        <p:txBody>
          <a:bodyPr wrap="square" rtlCol="0">
            <a:spAutoFit/>
          </a:bodyPr>
          <a:lstStyle/>
          <a:p>
            <a:pPr algn="ctr"/>
            <a:r>
              <a:rPr lang="en-US" sz="2000" dirty="0" smtClean="0"/>
              <a:t>Public Health Impact = Wide ranging; physical and/or psychological </a:t>
            </a:r>
          </a:p>
          <a:p>
            <a:endParaRPr lang="en-US" sz="2000" dirty="0" smtClean="0"/>
          </a:p>
          <a:p>
            <a:pPr lvl="1"/>
            <a:r>
              <a:rPr lang="en-US" sz="2000" dirty="0" smtClean="0"/>
              <a:t>			Population response to stimuli</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a:p>
          <a:p>
            <a:pPr algn="ctr"/>
            <a:endParaRPr lang="en-US" dirty="0"/>
          </a:p>
        </p:txBody>
      </p:sp>
      <p:pic>
        <p:nvPicPr>
          <p:cNvPr id="2" name="Picture 1"/>
          <p:cNvPicPr>
            <a:picLocks noChangeAspect="1"/>
          </p:cNvPicPr>
          <p:nvPr/>
        </p:nvPicPr>
        <p:blipFill>
          <a:blip r:embed="rId2"/>
          <a:stretch>
            <a:fillRect/>
          </a:stretch>
        </p:blipFill>
        <p:spPr>
          <a:xfrm>
            <a:off x="1828800" y="1752600"/>
            <a:ext cx="4895516" cy="38513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81000" y="300334"/>
            <a:ext cx="4984057" cy="461665"/>
          </a:xfrm>
          <a:prstGeom prst="rect">
            <a:avLst/>
          </a:prstGeom>
          <a:noFill/>
        </p:spPr>
        <p:txBody>
          <a:bodyPr wrap="none" rtlCol="0">
            <a:spAutoFit/>
          </a:bodyPr>
          <a:lstStyle/>
          <a:p>
            <a:r>
              <a:rPr lang="en-US" sz="2400" dirty="0" smtClean="0"/>
              <a:t>Health impact of noise and vibration- </a:t>
            </a:r>
          </a:p>
        </p:txBody>
      </p:sp>
      <p:sp>
        <p:nvSpPr>
          <p:cNvPr id="7" name="TextBox 6"/>
          <p:cNvSpPr txBox="1"/>
          <p:nvPr/>
        </p:nvSpPr>
        <p:spPr>
          <a:xfrm>
            <a:off x="743284" y="1371600"/>
            <a:ext cx="7441176" cy="2554545"/>
          </a:xfrm>
          <a:prstGeom prst="rect">
            <a:avLst/>
          </a:prstGeom>
          <a:noFill/>
        </p:spPr>
        <p:txBody>
          <a:bodyPr wrap="square" rtlCol="0">
            <a:spAutoFit/>
          </a:bodyPr>
          <a:lstStyle/>
          <a:p>
            <a:pPr algn="ctr"/>
            <a:r>
              <a:rPr lang="en-US" sz="2000" dirty="0" smtClean="0"/>
              <a:t>Syndrome – essential characteristics that appear together</a:t>
            </a:r>
          </a:p>
          <a:p>
            <a:endParaRPr lang="en-US" sz="2000" dirty="0" smtClean="0"/>
          </a:p>
          <a:p>
            <a:r>
              <a:rPr lang="en-US" sz="2000" dirty="0" smtClean="0"/>
              <a:t>There is no evidence (for the explanation provided) for a set of health effects, from exposure to wind turbines that could be characterized as a "Wind Turbine Syndrome.”</a:t>
            </a:r>
          </a:p>
          <a:p>
            <a:endParaRPr lang="en-US" sz="2000" dirty="0"/>
          </a:p>
          <a:p>
            <a:pPr algn="ctr"/>
            <a:r>
              <a:rPr lang="en-US" sz="2000" dirty="0"/>
              <a:t>All reported health impacts in Massachusetts are near a single </a:t>
            </a:r>
            <a:r>
              <a:rPr lang="en-US" sz="2000" dirty="0" smtClean="0"/>
              <a:t>installation</a:t>
            </a:r>
          </a:p>
        </p:txBody>
      </p:sp>
    </p:spTree>
    <p:extLst>
      <p:ext uri="{BB962C8B-B14F-4D97-AF65-F5344CB8AC3E}">
        <p14:creationId xmlns:p14="http://schemas.microsoft.com/office/powerpoint/2010/main" val="1940615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4984057" cy="461665"/>
          </a:xfrm>
          <a:prstGeom prst="rect">
            <a:avLst/>
          </a:prstGeom>
          <a:noFill/>
        </p:spPr>
        <p:txBody>
          <a:bodyPr wrap="none" rtlCol="0">
            <a:spAutoFit/>
          </a:bodyPr>
          <a:lstStyle/>
          <a:p>
            <a:r>
              <a:rPr lang="en-US" sz="2400" dirty="0" smtClean="0"/>
              <a:t>Health impact of noise and vibration- </a:t>
            </a:r>
          </a:p>
        </p:txBody>
      </p:sp>
      <p:sp>
        <p:nvSpPr>
          <p:cNvPr id="7" name="TextBox 6"/>
          <p:cNvSpPr txBox="1"/>
          <p:nvPr/>
        </p:nvSpPr>
        <p:spPr>
          <a:xfrm>
            <a:off x="1245624" y="992832"/>
            <a:ext cx="7212576" cy="4462760"/>
          </a:xfrm>
          <a:prstGeom prst="rect">
            <a:avLst/>
          </a:prstGeom>
          <a:noFill/>
        </p:spPr>
        <p:txBody>
          <a:bodyPr wrap="square" rtlCol="0">
            <a:spAutoFit/>
          </a:bodyPr>
          <a:lstStyle/>
          <a:p>
            <a:endParaRPr lang="en-US" sz="2000" dirty="0" smtClean="0"/>
          </a:p>
          <a:p>
            <a:endParaRPr lang="en-US" sz="2000" dirty="0"/>
          </a:p>
          <a:p>
            <a:r>
              <a:rPr lang="en-US" sz="2000" dirty="0"/>
              <a:t>M</a:t>
            </a:r>
            <a:r>
              <a:rPr lang="en-US" sz="2000" dirty="0" smtClean="0"/>
              <a:t>ost epidemiologic studies on human response to </a:t>
            </a:r>
            <a:r>
              <a:rPr lang="en-US" sz="2000" b="1" i="1" dirty="0" smtClean="0"/>
              <a:t>wind turbines </a:t>
            </a:r>
            <a:r>
              <a:rPr lang="en-US" sz="2000" dirty="0" smtClean="0"/>
              <a:t>relates to self-reported “annoyance,”</a:t>
            </a:r>
          </a:p>
          <a:p>
            <a:endParaRPr lang="en-US" sz="2000" dirty="0" smtClean="0"/>
          </a:p>
          <a:p>
            <a:pPr marL="342900" indent="-342900">
              <a:buFont typeface="Arial"/>
              <a:buChar char="•"/>
            </a:pPr>
            <a:r>
              <a:rPr lang="en-US" sz="2000" dirty="0" smtClean="0"/>
              <a:t>limited epidemiologic evidence suggesting an association between exposure to wind turbines and annoyance.</a:t>
            </a:r>
          </a:p>
          <a:p>
            <a:endParaRPr lang="en-US" sz="2000" dirty="0" smtClean="0"/>
          </a:p>
          <a:p>
            <a:pPr marL="342900" indent="-342900">
              <a:buFont typeface="Arial"/>
              <a:buChar char="•"/>
            </a:pPr>
            <a:r>
              <a:rPr lang="en-US" sz="2000" dirty="0" smtClean="0"/>
              <a:t>Cannot determine whether there is an association between noise from wind turbines and annoyance independent from the effects of seeing a wind turbine and vice versa.</a:t>
            </a:r>
          </a:p>
          <a:p>
            <a:pPr marL="342900" indent="-342900">
              <a:buFont typeface="Arial"/>
              <a:buChar char="•"/>
            </a:pPr>
            <a:endParaRPr lang="en-US" sz="2000" dirty="0"/>
          </a:p>
          <a:p>
            <a:pPr marL="342900" indent="-342900">
              <a:buFont typeface="Arial"/>
              <a:buChar char="•"/>
            </a:pPr>
            <a:endParaRPr lang="en-US" sz="2000" dirty="0" smtClean="0"/>
          </a:p>
          <a:p>
            <a:pPr algn="ctr"/>
            <a:r>
              <a:rPr lang="en-US" sz="2400" b="1" dirty="0" smtClean="0">
                <a:solidFill>
                  <a:srgbClr val="0000FF"/>
                </a:solidFill>
              </a:rPr>
              <a:t>Self-reported “annoyance”</a:t>
            </a:r>
            <a:endParaRPr lang="en-US" sz="2400" b="1" dirty="0">
              <a:solidFill>
                <a:srgbClr val="0000FF"/>
              </a:solidFill>
            </a:endParaRPr>
          </a:p>
        </p:txBody>
      </p:sp>
    </p:spTree>
    <p:extLst>
      <p:ext uri="{BB962C8B-B14F-4D97-AF65-F5344CB8AC3E}">
        <p14:creationId xmlns:p14="http://schemas.microsoft.com/office/powerpoint/2010/main" val="147522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4984057" cy="461665"/>
          </a:xfrm>
          <a:prstGeom prst="rect">
            <a:avLst/>
          </a:prstGeom>
          <a:noFill/>
        </p:spPr>
        <p:txBody>
          <a:bodyPr wrap="none" rtlCol="0">
            <a:spAutoFit/>
          </a:bodyPr>
          <a:lstStyle/>
          <a:p>
            <a:r>
              <a:rPr lang="en-US" sz="2400" dirty="0" smtClean="0"/>
              <a:t>Health impact of noise and vibration- </a:t>
            </a:r>
          </a:p>
        </p:txBody>
      </p:sp>
      <p:sp>
        <p:nvSpPr>
          <p:cNvPr id="7" name="TextBox 6"/>
          <p:cNvSpPr txBox="1"/>
          <p:nvPr/>
        </p:nvSpPr>
        <p:spPr>
          <a:xfrm>
            <a:off x="1245624" y="992832"/>
            <a:ext cx="7441176" cy="5447645"/>
          </a:xfrm>
          <a:prstGeom prst="rect">
            <a:avLst/>
          </a:prstGeom>
          <a:noFill/>
        </p:spPr>
        <p:txBody>
          <a:bodyPr wrap="square" rtlCol="0">
            <a:spAutoFit/>
          </a:bodyPr>
          <a:lstStyle/>
          <a:p>
            <a:pPr marL="342900" indent="-342900">
              <a:buFont typeface="Arial"/>
              <a:buChar char="•"/>
            </a:pPr>
            <a:r>
              <a:rPr lang="en-US" sz="2000" dirty="0"/>
              <a:t>L</a:t>
            </a:r>
            <a:r>
              <a:rPr lang="en-US" sz="2000" dirty="0" smtClean="0"/>
              <a:t>imited evidence from epidemiological studies suggesting an association between noise from wind turbines and sleep disruption…. </a:t>
            </a:r>
            <a:r>
              <a:rPr lang="en-US" sz="2000" b="1" i="1" dirty="0" smtClean="0"/>
              <a:t>it is possible that noise from some wind turbines can cause sleep disruption.</a:t>
            </a:r>
          </a:p>
          <a:p>
            <a:pPr marL="342900" indent="-342900">
              <a:buFont typeface="Arial"/>
              <a:buChar char="•"/>
            </a:pPr>
            <a:endParaRPr lang="en-US" sz="2000" b="1" i="1" dirty="0" smtClean="0"/>
          </a:p>
          <a:p>
            <a:pPr marL="342900" indent="-342900">
              <a:buFont typeface="Arial"/>
              <a:buChar char="•"/>
            </a:pPr>
            <a:r>
              <a:rPr lang="en-US" sz="2000" dirty="0"/>
              <a:t>T</a:t>
            </a:r>
            <a:r>
              <a:rPr lang="en-US" sz="2000" dirty="0" smtClean="0"/>
              <a:t>here is not enough evidence to provide particular sound-pressure thresholds at which wind turbines cause sleep disruption. Further study would provide these levels.</a:t>
            </a:r>
          </a:p>
          <a:p>
            <a:endParaRPr lang="en-US" sz="2000" dirty="0" smtClean="0"/>
          </a:p>
          <a:p>
            <a:pPr marL="342900" indent="-342900">
              <a:buFont typeface="Arial"/>
              <a:buChar char="•"/>
            </a:pPr>
            <a:r>
              <a:rPr lang="en-US" sz="2000" dirty="0" smtClean="0"/>
              <a:t>Whether annoyance from wind turbines leads to sleep issues or stress has not been sufficiently quantified. While not based on evidence of wind turbines, </a:t>
            </a:r>
            <a:r>
              <a:rPr lang="en-US" sz="2000" b="1" i="1" dirty="0" smtClean="0"/>
              <a:t>there is evidence that sleep disruption can adversely affect mood, cognitive functioning, and overall sense of health and well-being.</a:t>
            </a:r>
          </a:p>
          <a:p>
            <a:pPr marL="342900" indent="-342900">
              <a:buFont typeface="Arial"/>
              <a:buChar char="•"/>
            </a:pPr>
            <a:endParaRPr lang="en-US" sz="2000" b="1" i="1" dirty="0"/>
          </a:p>
          <a:p>
            <a:pPr algn="ctr"/>
            <a:r>
              <a:rPr lang="en-US" sz="2400" b="1" dirty="0" smtClean="0">
                <a:solidFill>
                  <a:srgbClr val="0000FF"/>
                </a:solidFill>
              </a:rPr>
              <a:t>Possible sleep disruption.</a:t>
            </a:r>
          </a:p>
          <a:p>
            <a:pPr algn="ctr"/>
            <a:r>
              <a:rPr lang="en-US" sz="2400" b="1" dirty="0" smtClean="0">
                <a:solidFill>
                  <a:srgbClr val="0000FF"/>
                </a:solidFill>
              </a:rPr>
              <a:t>Sleep disruption DOES adversely affect health</a:t>
            </a:r>
            <a:endParaRPr lang="en-US" sz="2400" b="1" dirty="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90600" y="912167"/>
            <a:ext cx="6653084" cy="461665"/>
          </a:xfrm>
          <a:prstGeom prst="rect">
            <a:avLst/>
          </a:prstGeom>
          <a:noFill/>
        </p:spPr>
        <p:txBody>
          <a:bodyPr wrap="square" rtlCol="0">
            <a:spAutoFit/>
          </a:bodyPr>
          <a:lstStyle/>
          <a:p>
            <a:r>
              <a:rPr lang="en-US" sz="2400" dirty="0" smtClean="0"/>
              <a:t>Today’s overview</a:t>
            </a:r>
            <a:endParaRPr lang="en-US" sz="2400" i="1" dirty="0"/>
          </a:p>
        </p:txBody>
      </p:sp>
      <p:sp>
        <p:nvSpPr>
          <p:cNvPr id="9" name="TextBox 8"/>
          <p:cNvSpPr txBox="1"/>
          <p:nvPr/>
        </p:nvSpPr>
        <p:spPr>
          <a:xfrm>
            <a:off x="2338234" y="1794301"/>
            <a:ext cx="5143205" cy="2677656"/>
          </a:xfrm>
          <a:prstGeom prst="rect">
            <a:avLst/>
          </a:prstGeom>
          <a:noFill/>
        </p:spPr>
        <p:txBody>
          <a:bodyPr wrap="none" rtlCol="0">
            <a:spAutoFit/>
          </a:bodyPr>
          <a:lstStyle/>
          <a:p>
            <a:r>
              <a:rPr lang="en-US" sz="2400" dirty="0" smtClean="0"/>
              <a:t>Ice Throw – Jim </a:t>
            </a:r>
            <a:r>
              <a:rPr lang="en-US" sz="2400" dirty="0" err="1" smtClean="0"/>
              <a:t>Manwell</a:t>
            </a:r>
            <a:endParaRPr lang="en-US" sz="2400" dirty="0" smtClean="0"/>
          </a:p>
          <a:p>
            <a:endParaRPr lang="en-US" sz="2400" dirty="0" smtClean="0"/>
          </a:p>
          <a:p>
            <a:r>
              <a:rPr lang="en-US" sz="2400" dirty="0" smtClean="0"/>
              <a:t>Shadow Flicker – Jim </a:t>
            </a:r>
            <a:r>
              <a:rPr lang="en-US" sz="2400" dirty="0" err="1" smtClean="0"/>
              <a:t>Manwell</a:t>
            </a:r>
            <a:endParaRPr lang="en-US" sz="2400" dirty="0" smtClean="0"/>
          </a:p>
          <a:p>
            <a:endParaRPr lang="en-US" sz="2400" dirty="0" smtClean="0"/>
          </a:p>
          <a:p>
            <a:r>
              <a:rPr lang="en-US" sz="2400" dirty="0" smtClean="0"/>
              <a:t>Noise and vibration – Sheryl Grace</a:t>
            </a:r>
          </a:p>
          <a:p>
            <a:endParaRPr lang="en-US" sz="2400" dirty="0" smtClean="0"/>
          </a:p>
          <a:p>
            <a:r>
              <a:rPr lang="en-US" sz="2400" dirty="0" smtClean="0"/>
              <a:t>Health Impact – Wendy </a:t>
            </a:r>
            <a:r>
              <a:rPr lang="en-US" sz="2400" dirty="0" err="1" smtClean="0"/>
              <a:t>Heiger-Bernays</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4984057" cy="461665"/>
          </a:xfrm>
          <a:prstGeom prst="rect">
            <a:avLst/>
          </a:prstGeom>
          <a:noFill/>
        </p:spPr>
        <p:txBody>
          <a:bodyPr wrap="none" rtlCol="0">
            <a:spAutoFit/>
          </a:bodyPr>
          <a:lstStyle/>
          <a:p>
            <a:r>
              <a:rPr lang="en-US" sz="2400" dirty="0" smtClean="0"/>
              <a:t>Health impact of noise and vibration- </a:t>
            </a:r>
          </a:p>
        </p:txBody>
      </p:sp>
      <p:sp>
        <p:nvSpPr>
          <p:cNvPr id="7" name="TextBox 6"/>
          <p:cNvSpPr txBox="1"/>
          <p:nvPr/>
        </p:nvSpPr>
        <p:spPr>
          <a:xfrm>
            <a:off x="1171237" y="992832"/>
            <a:ext cx="7441176" cy="5139868"/>
          </a:xfrm>
          <a:prstGeom prst="rect">
            <a:avLst/>
          </a:prstGeom>
          <a:noFill/>
        </p:spPr>
        <p:txBody>
          <a:bodyPr wrap="square" rtlCol="0">
            <a:spAutoFit/>
          </a:bodyPr>
          <a:lstStyle/>
          <a:p>
            <a:pPr marL="342900" indent="-342900">
              <a:buFont typeface="Arial"/>
              <a:buChar char="•"/>
            </a:pPr>
            <a:r>
              <a:rPr lang="en-US" sz="2000" dirty="0"/>
              <a:t>I</a:t>
            </a:r>
            <a:r>
              <a:rPr lang="en-US" sz="2000" dirty="0" smtClean="0"/>
              <a:t>nsufficient evidence that the noise from wind turbines is </a:t>
            </a:r>
            <a:r>
              <a:rPr lang="en-US" sz="2000" b="1" i="1" dirty="0" smtClean="0"/>
              <a:t>directly (i.e., independent from an effect on annoyance or sleep) causing health problems or disease.</a:t>
            </a:r>
          </a:p>
          <a:p>
            <a:endParaRPr lang="en-US" sz="2000" i="1" dirty="0" smtClean="0"/>
          </a:p>
          <a:p>
            <a:pPr marL="342900" indent="-342900">
              <a:buFont typeface="Arial"/>
              <a:buChar char="•"/>
            </a:pPr>
            <a:r>
              <a:rPr lang="en-US" sz="2000" dirty="0"/>
              <a:t>T</a:t>
            </a:r>
            <a:r>
              <a:rPr lang="en-US" sz="2000" dirty="0" smtClean="0"/>
              <a:t>he weight of the evidence suggests no association between noise from wind turbines and measures of psychological distress or mental health problems</a:t>
            </a:r>
            <a:endParaRPr lang="en-US" sz="2000" b="1" dirty="0"/>
          </a:p>
          <a:p>
            <a:pPr marL="342900" indent="-342900">
              <a:buFont typeface="Arial"/>
              <a:buChar char="•"/>
            </a:pPr>
            <a:endParaRPr lang="en-US" sz="2000" b="1" dirty="0" smtClean="0"/>
          </a:p>
          <a:p>
            <a:pPr marL="342900" indent="-342900">
              <a:buFont typeface="Arial"/>
              <a:buChar char="•"/>
            </a:pPr>
            <a:r>
              <a:rPr lang="en-US" sz="2000" dirty="0" smtClean="0"/>
              <a:t>Insufficient </a:t>
            </a:r>
            <a:r>
              <a:rPr lang="en-US" sz="2000" b="1" i="1" dirty="0" smtClean="0"/>
              <a:t>data</a:t>
            </a:r>
            <a:r>
              <a:rPr lang="en-US" sz="2000" dirty="0" smtClean="0"/>
              <a:t> to suggest an association between noise from wind turbines and pain and stiffness, diabetes, high blood pressure, tinnitus, hearing impairment, cardiovascular disease, and headache/migraine.</a:t>
            </a:r>
          </a:p>
          <a:p>
            <a:pPr marL="342900" indent="-342900">
              <a:buFont typeface="Arial"/>
              <a:buChar char="•"/>
            </a:pPr>
            <a:endParaRPr lang="en-US" sz="2000" dirty="0" smtClean="0"/>
          </a:p>
          <a:p>
            <a:pPr marL="342900" indent="-342900">
              <a:buFont typeface="Arial"/>
              <a:buChar char="•"/>
            </a:pPr>
            <a:endParaRPr lang="en-US" sz="2000" dirty="0"/>
          </a:p>
          <a:p>
            <a:pPr algn="ctr"/>
            <a:r>
              <a:rPr lang="en-US" sz="2400" b="1" dirty="0" smtClean="0">
                <a:solidFill>
                  <a:srgbClr val="0000FF"/>
                </a:solidFill>
              </a:rPr>
              <a:t>Not enough data to suggest an association between wind turbine noise and a multitude of health effects</a:t>
            </a:r>
            <a:endParaRPr lang="en-US" sz="2400" b="1" dirty="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370811" cy="461665"/>
          </a:xfrm>
          <a:prstGeom prst="rect">
            <a:avLst/>
          </a:prstGeom>
          <a:noFill/>
        </p:spPr>
        <p:txBody>
          <a:bodyPr wrap="none" rtlCol="0">
            <a:spAutoFit/>
          </a:bodyPr>
          <a:lstStyle/>
          <a:p>
            <a:r>
              <a:rPr lang="en-US" sz="2400" dirty="0" smtClean="0">
                <a:solidFill>
                  <a:srgbClr val="0000FF"/>
                </a:solidFill>
              </a:rPr>
              <a:t>Consensus report</a:t>
            </a:r>
          </a:p>
        </p:txBody>
      </p:sp>
      <p:sp>
        <p:nvSpPr>
          <p:cNvPr id="7" name="TextBox 6"/>
          <p:cNvSpPr txBox="1"/>
          <p:nvPr/>
        </p:nvSpPr>
        <p:spPr>
          <a:xfrm>
            <a:off x="1219810" y="1228397"/>
            <a:ext cx="7441176" cy="4401205"/>
          </a:xfrm>
          <a:prstGeom prst="rect">
            <a:avLst/>
          </a:prstGeom>
          <a:noFill/>
        </p:spPr>
        <p:txBody>
          <a:bodyPr wrap="square" rtlCol="0">
            <a:spAutoFit/>
          </a:bodyPr>
          <a:lstStyle/>
          <a:p>
            <a:r>
              <a:rPr lang="en-US" sz="2000" dirty="0" smtClean="0"/>
              <a:t>Panel made of individuals with expertise in different, yet relevant areas.  </a:t>
            </a:r>
          </a:p>
          <a:p>
            <a:endParaRPr lang="en-US" sz="2000" dirty="0" smtClean="0"/>
          </a:p>
          <a:p>
            <a:r>
              <a:rPr lang="en-US" sz="2000" dirty="0" smtClean="0"/>
              <a:t>There was overlap in the literature that was reviewed by the panel members. </a:t>
            </a:r>
          </a:p>
          <a:p>
            <a:endParaRPr lang="en-US" sz="2000" dirty="0" smtClean="0"/>
          </a:p>
          <a:p>
            <a:r>
              <a:rPr lang="en-US" sz="2000" dirty="0" smtClean="0"/>
              <a:t>Panel members formed individual opinions, discussions were based on need to share expertise in order to develop completely informed set of findings and best practices.  </a:t>
            </a:r>
          </a:p>
          <a:p>
            <a:endParaRPr lang="en-US" sz="2000" dirty="0"/>
          </a:p>
          <a:p>
            <a:r>
              <a:rPr lang="en-US" sz="2000" dirty="0" smtClean="0"/>
              <a:t>All panel members reviewed the data and came to consensus.</a:t>
            </a:r>
          </a:p>
          <a:p>
            <a:endParaRPr lang="en-US" sz="2000" dirty="0" smtClean="0"/>
          </a:p>
          <a:p>
            <a:r>
              <a:rPr lang="en-US" sz="2000" dirty="0" smtClean="0"/>
              <a:t> </a:t>
            </a:r>
          </a:p>
          <a:p>
            <a:endParaRPr lang="en-US" sz="2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38234" y="1794301"/>
            <a:ext cx="1907493" cy="830997"/>
          </a:xfrm>
          <a:prstGeom prst="rect">
            <a:avLst/>
          </a:prstGeom>
          <a:noFill/>
        </p:spPr>
        <p:txBody>
          <a:bodyPr wrap="none" rtlCol="0">
            <a:spAutoFit/>
          </a:bodyPr>
          <a:lstStyle/>
          <a:p>
            <a:r>
              <a:rPr lang="en-US" sz="2400" dirty="0" smtClean="0"/>
              <a:t>Best Practices</a:t>
            </a:r>
          </a:p>
          <a:p>
            <a:endParaRPr lang="en-US"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4478660" cy="461665"/>
          </a:xfrm>
          <a:prstGeom prst="rect">
            <a:avLst/>
          </a:prstGeom>
          <a:noFill/>
        </p:spPr>
        <p:txBody>
          <a:bodyPr wrap="none" rtlCol="0">
            <a:spAutoFit/>
          </a:bodyPr>
          <a:lstStyle/>
          <a:p>
            <a:r>
              <a:rPr lang="en-US" sz="2400" dirty="0" smtClean="0"/>
              <a:t>Best Practices for Moving Forward </a:t>
            </a:r>
          </a:p>
        </p:txBody>
      </p:sp>
      <p:sp>
        <p:nvSpPr>
          <p:cNvPr id="7" name="TextBox 6"/>
          <p:cNvSpPr txBox="1"/>
          <p:nvPr/>
        </p:nvSpPr>
        <p:spPr>
          <a:xfrm>
            <a:off x="1219810" y="1228397"/>
            <a:ext cx="7441176" cy="4401205"/>
          </a:xfrm>
          <a:prstGeom prst="rect">
            <a:avLst/>
          </a:prstGeom>
          <a:noFill/>
        </p:spPr>
        <p:txBody>
          <a:bodyPr wrap="square" rtlCol="0">
            <a:spAutoFit/>
          </a:bodyPr>
          <a:lstStyle/>
          <a:p>
            <a:r>
              <a:rPr lang="en-US" sz="2000" dirty="0" smtClean="0"/>
              <a:t>The best practices exist because it has been shown that self-reported annoyance, sleep deprivation, and health effects are greatly reduced when certain considerations are given</a:t>
            </a:r>
          </a:p>
          <a:p>
            <a:endParaRPr lang="en-US" sz="2000" dirty="0" smtClean="0"/>
          </a:p>
          <a:p>
            <a:r>
              <a:rPr lang="en-US" sz="2000" dirty="0" smtClean="0"/>
              <a:t>The best practices could inform policy</a:t>
            </a:r>
          </a:p>
          <a:p>
            <a:endParaRPr lang="en-US" sz="2000" dirty="0" smtClean="0"/>
          </a:p>
          <a:p>
            <a:r>
              <a:rPr lang="en-US" sz="2000" dirty="0" smtClean="0"/>
              <a:t>The best practices could be useful to municipalities </a:t>
            </a:r>
          </a:p>
          <a:p>
            <a:endParaRPr lang="en-US" sz="2000" dirty="0" smtClean="0"/>
          </a:p>
          <a:p>
            <a:endParaRPr lang="en-US" sz="2000" dirty="0" smtClean="0"/>
          </a:p>
          <a:p>
            <a:endParaRPr lang="en-US" sz="2000" dirty="0" smtClean="0"/>
          </a:p>
          <a:p>
            <a:r>
              <a:rPr lang="en-US" sz="2000" dirty="0" smtClean="0">
                <a:solidFill>
                  <a:srgbClr val="0000FF"/>
                </a:solidFill>
              </a:rPr>
              <a:t>Use calculation method available for ice throw distances</a:t>
            </a:r>
          </a:p>
          <a:p>
            <a:endParaRPr lang="en-US" sz="2000" dirty="0" smtClean="0">
              <a:solidFill>
                <a:srgbClr val="0000FF"/>
              </a:solidFill>
            </a:endParaRPr>
          </a:p>
          <a:p>
            <a:r>
              <a:rPr lang="en-US" sz="2000" dirty="0" smtClean="0">
                <a:solidFill>
                  <a:srgbClr val="0000FF"/>
                </a:solidFill>
              </a:rPr>
              <a:t>Adhere to &lt; 30 min/day, 30 hrs/year for shadow flicker</a:t>
            </a:r>
          </a:p>
          <a:p>
            <a:endParaRPr lang="en-US" sz="2000" dirty="0" smtClean="0">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4478660" cy="461665"/>
          </a:xfrm>
          <a:prstGeom prst="rect">
            <a:avLst/>
          </a:prstGeom>
          <a:noFill/>
        </p:spPr>
        <p:txBody>
          <a:bodyPr wrap="none" rtlCol="0">
            <a:spAutoFit/>
          </a:bodyPr>
          <a:lstStyle/>
          <a:p>
            <a:r>
              <a:rPr lang="en-US" sz="2400" dirty="0" smtClean="0"/>
              <a:t>Best Practices for Moving Forward </a:t>
            </a:r>
          </a:p>
        </p:txBody>
      </p:sp>
      <p:graphicFrame>
        <p:nvGraphicFramePr>
          <p:cNvPr id="50178" name="Object 2"/>
          <p:cNvGraphicFramePr>
            <a:graphicFrameLocks noChangeAspect="1"/>
          </p:cNvGraphicFramePr>
          <p:nvPr/>
        </p:nvGraphicFramePr>
        <p:xfrm>
          <a:off x="1758950" y="1832114"/>
          <a:ext cx="5626100" cy="3860800"/>
        </p:xfrm>
        <a:graphic>
          <a:graphicData uri="http://schemas.openxmlformats.org/presentationml/2006/ole">
            <mc:AlternateContent xmlns:mc="http://schemas.openxmlformats.org/markup-compatibility/2006">
              <mc:Choice xmlns:v="urn:schemas-microsoft-com:vml" Requires="v">
                <p:oleObj spid="_x0000_s50184" name="Document" r:id="rId3" imgW="5625893" imgH="3860658" progId="Word.Document.12">
                  <p:link updateAutomatic="1"/>
                </p:oleObj>
              </mc:Choice>
              <mc:Fallback>
                <p:oleObj name="Document" r:id="rId3" imgW="5625893" imgH="3860658"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0" y="1832114"/>
                        <a:ext cx="5626100" cy="38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TextBox 7"/>
          <p:cNvSpPr txBox="1"/>
          <p:nvPr/>
        </p:nvSpPr>
        <p:spPr>
          <a:xfrm>
            <a:off x="2590800" y="5692914"/>
            <a:ext cx="3455092" cy="707886"/>
          </a:xfrm>
          <a:prstGeom prst="rect">
            <a:avLst/>
          </a:prstGeom>
          <a:noFill/>
        </p:spPr>
        <p:txBody>
          <a:bodyPr wrap="square" rtlCol="0">
            <a:spAutoFit/>
          </a:bodyPr>
          <a:lstStyle/>
          <a:p>
            <a:r>
              <a:rPr lang="en-US" sz="2000" dirty="0" smtClean="0"/>
              <a:t>Must define averaging window</a:t>
            </a:r>
          </a:p>
          <a:p>
            <a:endParaRPr lang="en-US" sz="2000" dirty="0" smtClean="0"/>
          </a:p>
        </p:txBody>
      </p:sp>
      <p:sp>
        <p:nvSpPr>
          <p:cNvPr id="10" name="TextBox 9"/>
          <p:cNvSpPr txBox="1"/>
          <p:nvPr/>
        </p:nvSpPr>
        <p:spPr>
          <a:xfrm>
            <a:off x="1234347" y="1185783"/>
            <a:ext cx="4809580" cy="707886"/>
          </a:xfrm>
          <a:prstGeom prst="rect">
            <a:avLst/>
          </a:prstGeom>
          <a:noFill/>
        </p:spPr>
        <p:txBody>
          <a:bodyPr wrap="none" rtlCol="0">
            <a:spAutoFit/>
          </a:bodyPr>
          <a:lstStyle/>
          <a:p>
            <a:r>
              <a:rPr lang="en-US" sz="2000" dirty="0" smtClean="0">
                <a:solidFill>
                  <a:srgbClr val="0000FF"/>
                </a:solidFill>
              </a:rPr>
              <a:t>Consider noise limits used in other countries</a:t>
            </a:r>
          </a:p>
          <a:p>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4478660" cy="461665"/>
          </a:xfrm>
          <a:prstGeom prst="rect">
            <a:avLst/>
          </a:prstGeom>
          <a:noFill/>
        </p:spPr>
        <p:txBody>
          <a:bodyPr wrap="none" rtlCol="0">
            <a:spAutoFit/>
          </a:bodyPr>
          <a:lstStyle/>
          <a:p>
            <a:r>
              <a:rPr lang="en-US" sz="2400" dirty="0" smtClean="0"/>
              <a:t>Best Practices for Moving Forward </a:t>
            </a:r>
          </a:p>
        </p:txBody>
      </p:sp>
      <p:sp>
        <p:nvSpPr>
          <p:cNvPr id="10" name="TextBox 9"/>
          <p:cNvSpPr txBox="1"/>
          <p:nvPr/>
        </p:nvSpPr>
        <p:spPr>
          <a:xfrm>
            <a:off x="1234347" y="1185783"/>
            <a:ext cx="7604853" cy="4093428"/>
          </a:xfrm>
          <a:prstGeom prst="rect">
            <a:avLst/>
          </a:prstGeom>
          <a:noFill/>
        </p:spPr>
        <p:txBody>
          <a:bodyPr wrap="square" rtlCol="0">
            <a:spAutoFit/>
          </a:bodyPr>
          <a:lstStyle/>
          <a:p>
            <a:r>
              <a:rPr lang="en-US" sz="2000" dirty="0" smtClean="0">
                <a:solidFill>
                  <a:srgbClr val="0000FF"/>
                </a:solidFill>
              </a:rPr>
              <a:t>Know type of turbine and noise specs for turbine</a:t>
            </a:r>
          </a:p>
          <a:p>
            <a:endParaRPr lang="en-US" sz="2000" dirty="0" smtClean="0">
              <a:solidFill>
                <a:srgbClr val="0000FF"/>
              </a:solidFill>
            </a:endParaRPr>
          </a:p>
          <a:p>
            <a:r>
              <a:rPr lang="en-US" sz="2000" dirty="0" smtClean="0">
                <a:solidFill>
                  <a:srgbClr val="0000FF"/>
                </a:solidFill>
              </a:rPr>
              <a:t>Ongoing program of monitoring and evaluation of sound produced by wind turbines is suggested</a:t>
            </a:r>
          </a:p>
          <a:p>
            <a:endParaRPr lang="en-US" sz="2000" dirty="0" smtClean="0">
              <a:solidFill>
                <a:srgbClr val="0000FF"/>
              </a:solidFill>
            </a:endParaRPr>
          </a:p>
          <a:p>
            <a:r>
              <a:rPr lang="en-US" sz="2000" dirty="0" smtClean="0">
                <a:solidFill>
                  <a:srgbClr val="0000FF"/>
                </a:solidFill>
              </a:rPr>
              <a:t>Closer investigation of homes where A and C weighting noise measurements outside differ by 15 dB or more</a:t>
            </a:r>
          </a:p>
          <a:p>
            <a:endParaRPr lang="en-US" sz="2000" dirty="0" smtClean="0">
              <a:solidFill>
                <a:srgbClr val="0000FF"/>
              </a:solidFill>
            </a:endParaRPr>
          </a:p>
          <a:p>
            <a:r>
              <a:rPr lang="en-US" sz="2000" dirty="0" smtClean="0">
                <a:solidFill>
                  <a:srgbClr val="0000FF"/>
                </a:solidFill>
              </a:rPr>
              <a:t>Direct involvement of neighbors in wind turbine development and economic plan is suggested</a:t>
            </a:r>
          </a:p>
          <a:p>
            <a:endParaRPr lang="en-US" sz="2000" dirty="0" smtClean="0">
              <a:solidFill>
                <a:srgbClr val="0000FF"/>
              </a:solidFill>
            </a:endParaRPr>
          </a:p>
          <a:p>
            <a:r>
              <a:rPr lang="en-US" sz="2000" dirty="0" smtClean="0">
                <a:solidFill>
                  <a:srgbClr val="0000FF"/>
                </a:solidFill>
              </a:rPr>
              <a:t>Continued public engagement  </a:t>
            </a:r>
          </a:p>
          <a:p>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1442823" cy="461665"/>
          </a:xfrm>
          <a:prstGeom prst="rect">
            <a:avLst/>
          </a:prstGeom>
          <a:noFill/>
        </p:spPr>
        <p:txBody>
          <a:bodyPr wrap="none" rtlCol="0">
            <a:spAutoFit/>
          </a:bodyPr>
          <a:lstStyle/>
          <a:p>
            <a:r>
              <a:rPr lang="en-US" sz="2400" dirty="0" smtClean="0"/>
              <a:t>Questions</a:t>
            </a:r>
          </a:p>
        </p:txBody>
      </p:sp>
      <p:pic>
        <p:nvPicPr>
          <p:cNvPr id="7" name="Picture 6" descr="wind1.jpg"/>
          <p:cNvPicPr>
            <a:picLocks noChangeAspect="1"/>
          </p:cNvPicPr>
          <p:nvPr/>
        </p:nvPicPr>
        <p:blipFill>
          <a:blip r:embed="rId2"/>
          <a:srcRect l="15873" t="2516" r="6970" b="30000"/>
          <a:stretch>
            <a:fillRect/>
          </a:stretch>
        </p:blipFill>
        <p:spPr>
          <a:xfrm>
            <a:off x="2204823" y="1169563"/>
            <a:ext cx="4348377" cy="5078837"/>
          </a:xfrm>
          <a:prstGeom prst="rect">
            <a:avLst/>
          </a:prstGeom>
        </p:spPr>
      </p:pic>
      <p:sp>
        <p:nvSpPr>
          <p:cNvPr id="8" name="TextBox 7"/>
          <p:cNvSpPr txBox="1"/>
          <p:nvPr/>
        </p:nvSpPr>
        <p:spPr>
          <a:xfrm>
            <a:off x="6658061" y="2514600"/>
            <a:ext cx="1199179" cy="646331"/>
          </a:xfrm>
          <a:prstGeom prst="rect">
            <a:avLst/>
          </a:prstGeom>
          <a:noFill/>
        </p:spPr>
        <p:txBody>
          <a:bodyPr wrap="none" rtlCol="0">
            <a:spAutoFit/>
          </a:bodyPr>
          <a:lstStyle/>
          <a:p>
            <a:r>
              <a:rPr lang="en-US" dirty="0" err="1" smtClean="0"/>
              <a:t>Vestas</a:t>
            </a:r>
            <a:r>
              <a:rPr lang="en-US" dirty="0" smtClean="0"/>
              <a:t> V82</a:t>
            </a:r>
          </a:p>
          <a:p>
            <a:r>
              <a:rPr lang="en-US" dirty="0" smtClean="0"/>
              <a:t>1.65 MW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38234" y="1794301"/>
            <a:ext cx="1410212" cy="830997"/>
          </a:xfrm>
          <a:prstGeom prst="rect">
            <a:avLst/>
          </a:prstGeom>
          <a:noFill/>
        </p:spPr>
        <p:txBody>
          <a:bodyPr wrap="none" rtlCol="0">
            <a:spAutoFit/>
          </a:bodyPr>
          <a:lstStyle/>
          <a:p>
            <a:r>
              <a:rPr lang="en-US" sz="2400" dirty="0" smtClean="0"/>
              <a:t>Ice Throw</a:t>
            </a:r>
          </a:p>
          <a:p>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43000" y="762000"/>
            <a:ext cx="1410212" cy="461665"/>
          </a:xfrm>
          <a:prstGeom prst="rect">
            <a:avLst/>
          </a:prstGeom>
          <a:noFill/>
        </p:spPr>
        <p:txBody>
          <a:bodyPr wrap="none" rtlCol="0">
            <a:spAutoFit/>
          </a:bodyPr>
          <a:lstStyle/>
          <a:p>
            <a:r>
              <a:rPr lang="en-US" sz="2400" dirty="0" smtClean="0"/>
              <a:t>Ice Throw</a:t>
            </a:r>
          </a:p>
        </p:txBody>
      </p:sp>
      <p:sp>
        <p:nvSpPr>
          <p:cNvPr id="7" name="TextBox 6"/>
          <p:cNvSpPr txBox="1"/>
          <p:nvPr/>
        </p:nvSpPr>
        <p:spPr>
          <a:xfrm>
            <a:off x="1447801" y="1566208"/>
            <a:ext cx="7620000" cy="2554545"/>
          </a:xfrm>
          <a:prstGeom prst="rect">
            <a:avLst/>
          </a:prstGeom>
          <a:noFill/>
        </p:spPr>
        <p:txBody>
          <a:bodyPr wrap="square" rtlCol="0">
            <a:spAutoFit/>
          </a:bodyPr>
          <a:lstStyle/>
          <a:p>
            <a:r>
              <a:rPr lang="en-US" sz="2000" dirty="0" smtClean="0"/>
              <a:t>Ice can fall or be thrown from a wind turbine during or after an event when ice forms or accumulates on the blades.</a:t>
            </a:r>
          </a:p>
          <a:p>
            <a:endParaRPr lang="en-US" sz="2000" dirty="0" smtClean="0"/>
          </a:p>
          <a:p>
            <a:r>
              <a:rPr lang="en-US" sz="2000" dirty="0" smtClean="0"/>
              <a:t>There is sufficient evidence that falling ice is physically harmful and measures should be taken to ensure that the public is not likely to encounter such ice.</a:t>
            </a:r>
          </a:p>
          <a:p>
            <a:endParaRPr lang="en-US" sz="2000" dirty="0" smtClean="0"/>
          </a:p>
          <a:p>
            <a:r>
              <a:rPr lang="en-US" sz="2000" dirty="0" smtClean="0"/>
              <a:t>Can calculate safe distance using first principles.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43000" y="762000"/>
            <a:ext cx="1410212" cy="461665"/>
          </a:xfrm>
          <a:prstGeom prst="rect">
            <a:avLst/>
          </a:prstGeom>
          <a:noFill/>
        </p:spPr>
        <p:txBody>
          <a:bodyPr wrap="none" rtlCol="0">
            <a:spAutoFit/>
          </a:bodyPr>
          <a:lstStyle/>
          <a:p>
            <a:r>
              <a:rPr lang="en-US" sz="2400" dirty="0" smtClean="0"/>
              <a:t>Ice Throw</a:t>
            </a:r>
          </a:p>
        </p:txBody>
      </p:sp>
      <p:sp>
        <p:nvSpPr>
          <p:cNvPr id="7" name="TextBox 6"/>
          <p:cNvSpPr txBox="1"/>
          <p:nvPr/>
        </p:nvSpPr>
        <p:spPr>
          <a:xfrm>
            <a:off x="2553212" y="4648200"/>
            <a:ext cx="3581400" cy="615553"/>
          </a:xfrm>
          <a:prstGeom prst="rect">
            <a:avLst/>
          </a:prstGeom>
          <a:noFill/>
        </p:spPr>
        <p:txBody>
          <a:bodyPr wrap="square" rtlCol="0">
            <a:spAutoFit/>
          </a:bodyPr>
          <a:lstStyle/>
          <a:p>
            <a:r>
              <a:rPr lang="en-US" sz="2000" dirty="0" smtClean="0"/>
              <a:t>Typical ice on wind turbine rotor</a:t>
            </a:r>
          </a:p>
          <a:p>
            <a:r>
              <a:rPr lang="en-US" sz="1400" dirty="0" smtClean="0"/>
              <a:t>http://iopara.ca/softwares.html</a:t>
            </a:r>
            <a:endParaRPr lang="en-US" dirty="0"/>
          </a:p>
        </p:txBody>
      </p:sp>
      <p:pic>
        <p:nvPicPr>
          <p:cNvPr id="5122" name="Picture 2"/>
          <p:cNvPicPr>
            <a:picLocks noChangeAspect="1" noChangeArrowheads="1"/>
          </p:cNvPicPr>
          <p:nvPr/>
        </p:nvPicPr>
        <p:blipFill>
          <a:blip r:embed="rId3"/>
          <a:srcRect/>
          <a:stretch>
            <a:fillRect/>
          </a:stretch>
        </p:blipFill>
        <p:spPr bwMode="auto">
          <a:xfrm>
            <a:off x="2286000" y="1223665"/>
            <a:ext cx="4467225" cy="2990850"/>
          </a:xfrm>
          <a:prstGeom prst="rect">
            <a:avLst/>
          </a:prstGeom>
          <a:noFill/>
          <a:ln w="9525">
            <a:noFill/>
            <a:miter lim="800000"/>
            <a:headEnd/>
            <a:tailEnd/>
          </a:ln>
        </p:spPr>
      </p:pic>
      <p:sp>
        <p:nvSpPr>
          <p:cNvPr id="11" name="TextBox 10"/>
          <p:cNvSpPr txBox="1"/>
          <p:nvPr/>
        </p:nvSpPr>
        <p:spPr>
          <a:xfrm>
            <a:off x="533400" y="5263753"/>
            <a:ext cx="4876800" cy="369332"/>
          </a:xfrm>
          <a:prstGeom prst="rect">
            <a:avLst/>
          </a:prstGeom>
          <a:noFill/>
        </p:spPr>
        <p:txBody>
          <a:bodyPr wrap="square" rtlCol="0">
            <a:spAutoFit/>
          </a:bodyPr>
          <a:lstStyle/>
          <a:p>
            <a:r>
              <a:rPr lang="en-US" dirty="0" smtClean="0"/>
              <a:t>Video of ice falling from TV tower, 1600’ tall  </a:t>
            </a:r>
            <a:r>
              <a:rPr lang="en-US" dirty="0" smtClean="0">
                <a:sym typeface="Wingdings" pitchFamily="2" charset="2"/>
              </a:rPr>
              <a:t></a:t>
            </a:r>
            <a:endParaRPr lang="en-US" dirty="0"/>
          </a:p>
        </p:txBody>
      </p:sp>
      <p:sp>
        <p:nvSpPr>
          <p:cNvPr id="14" name="Action Button: Document 13">
            <a:hlinkClick r:id="rId4" highlightClick="1"/>
          </p:cNvPr>
          <p:cNvSpPr/>
          <p:nvPr/>
        </p:nvSpPr>
        <p:spPr>
          <a:xfrm>
            <a:off x="6362903" y="4953000"/>
            <a:ext cx="1333297" cy="6858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Ice Falling from Tower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43000" y="762000"/>
            <a:ext cx="1410212" cy="461665"/>
          </a:xfrm>
          <a:prstGeom prst="rect">
            <a:avLst/>
          </a:prstGeom>
          <a:noFill/>
        </p:spPr>
        <p:txBody>
          <a:bodyPr wrap="none" rtlCol="0">
            <a:spAutoFit/>
          </a:bodyPr>
          <a:lstStyle/>
          <a:p>
            <a:r>
              <a:rPr lang="en-US" sz="2400" dirty="0" smtClean="0"/>
              <a:t>Ice Throw</a:t>
            </a:r>
          </a:p>
        </p:txBody>
      </p:sp>
      <p:sp>
        <p:nvSpPr>
          <p:cNvPr id="7" name="TextBox 6"/>
          <p:cNvSpPr txBox="1"/>
          <p:nvPr/>
        </p:nvSpPr>
        <p:spPr>
          <a:xfrm>
            <a:off x="480884" y="1766263"/>
            <a:ext cx="7620000" cy="4401205"/>
          </a:xfrm>
          <a:prstGeom prst="rect">
            <a:avLst/>
          </a:prstGeom>
          <a:noFill/>
        </p:spPr>
        <p:txBody>
          <a:bodyPr wrap="square" rtlCol="0">
            <a:spAutoFit/>
          </a:bodyPr>
          <a:lstStyle/>
          <a:p>
            <a:r>
              <a:rPr lang="en-US" sz="2000" dirty="0" smtClean="0"/>
              <a:t>Falling ice can be carried by wind</a:t>
            </a:r>
            <a:r>
              <a:rPr lang="en-US" sz="2000" dirty="0" smtClean="0">
                <a:sym typeface="Wingdings" pitchFamily="2" charset="2"/>
              </a:rPr>
              <a:t></a:t>
            </a:r>
            <a:endParaRPr lang="en-US" sz="2000" dirty="0" smtClean="0"/>
          </a:p>
          <a:p>
            <a:r>
              <a:rPr lang="en-US" sz="2000" dirty="0" smtClean="0"/>
              <a:t>	Distance can be predicted from wind speed, typical size and shape 	of pieces of ice</a:t>
            </a:r>
          </a:p>
          <a:p>
            <a:endParaRPr lang="en-US" sz="2000" dirty="0" smtClean="0"/>
          </a:p>
          <a:p>
            <a:r>
              <a:rPr lang="en-US" sz="2000" dirty="0" smtClean="0"/>
              <a:t>Ice can be released from blade during rotation</a:t>
            </a:r>
            <a:r>
              <a:rPr lang="en-US" sz="2000" dirty="0" smtClean="0">
                <a:sym typeface="Wingdings" pitchFamily="2" charset="2"/>
              </a:rPr>
              <a:t></a:t>
            </a:r>
            <a:r>
              <a:rPr lang="en-US" sz="2000" dirty="0" smtClean="0"/>
              <a:t> </a:t>
            </a:r>
          </a:p>
          <a:p>
            <a:r>
              <a:rPr lang="en-US" sz="2000" dirty="0" smtClean="0"/>
              <a:t>	Distance can predicted from Newton’s 2</a:t>
            </a:r>
            <a:r>
              <a:rPr lang="en-US" sz="2000" baseline="30000" dirty="0" smtClean="0"/>
              <a:t>nd</a:t>
            </a:r>
            <a:r>
              <a:rPr lang="en-US" sz="2000" dirty="0" smtClean="0"/>
              <a:t> Law, also considering </a:t>
            </a:r>
          </a:p>
          <a:p>
            <a:r>
              <a:rPr lang="en-US" sz="2000" dirty="0" smtClean="0"/>
              <a:t>	 typical size and shape of ice and effect of atmospheric drag</a:t>
            </a:r>
          </a:p>
          <a:p>
            <a:endParaRPr lang="en-US" sz="2000" dirty="0" smtClean="0"/>
          </a:p>
          <a:p>
            <a:r>
              <a:rPr lang="en-US" sz="2000" dirty="0" smtClean="0"/>
              <a:t>Maximum expected ice throw distances</a:t>
            </a:r>
            <a:r>
              <a:rPr lang="en-US" sz="2000" dirty="0" smtClean="0">
                <a:sym typeface="Wingdings" pitchFamily="2" charset="2"/>
              </a:rPr>
              <a:t></a:t>
            </a:r>
            <a:r>
              <a:rPr lang="en-US" sz="2000" dirty="0" smtClean="0"/>
              <a:t> </a:t>
            </a:r>
          </a:p>
          <a:p>
            <a:r>
              <a:rPr lang="en-US" sz="2000" dirty="0" smtClean="0"/>
              <a:t>	 1.5 x (Rotor diameter + Tower Height)</a:t>
            </a:r>
          </a:p>
          <a:p>
            <a:endParaRPr lang="en-US" sz="2000" dirty="0" smtClean="0"/>
          </a:p>
          <a:p>
            <a:r>
              <a:rPr lang="en-US" sz="2000" dirty="0" smtClean="0"/>
              <a:t>	Example: 80 m rotor and 80 m tower</a:t>
            </a:r>
            <a:r>
              <a:rPr lang="en-US" sz="2000" dirty="0" smtClean="0">
                <a:sym typeface="Wingdings" pitchFamily="2" charset="2"/>
              </a:rPr>
              <a:t> 240 m max likely ice throw</a:t>
            </a:r>
          </a:p>
          <a:p>
            <a:endParaRPr lang="en-US" sz="2000" dirty="0" smtClean="0">
              <a:sym typeface="Wingdings" pitchFamily="2" charset="2"/>
            </a:endParaRPr>
          </a:p>
          <a:p>
            <a:r>
              <a:rPr lang="en-US" sz="2000" dirty="0" smtClean="0">
                <a:sym typeface="Wingdings" pitchFamily="2" charset="2"/>
              </a:rPr>
              <a:t>Distance can be minimized by suitable control measures</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38234" y="1794301"/>
            <a:ext cx="2050862" cy="830997"/>
          </a:xfrm>
          <a:prstGeom prst="rect">
            <a:avLst/>
          </a:prstGeom>
          <a:noFill/>
        </p:spPr>
        <p:txBody>
          <a:bodyPr wrap="none" rtlCol="0">
            <a:spAutoFit/>
          </a:bodyPr>
          <a:lstStyle/>
          <a:p>
            <a:r>
              <a:rPr lang="en-US" sz="2400" dirty="0" smtClean="0"/>
              <a:t>Shadow Flicker</a:t>
            </a:r>
          </a:p>
          <a:p>
            <a:endParaRPr lang="en-US"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44734"/>
            <a:ext cx="3957020" cy="338554"/>
          </a:xfrm>
          <a:prstGeom prst="rect">
            <a:avLst/>
          </a:prstGeom>
          <a:noFill/>
        </p:spPr>
        <p:txBody>
          <a:bodyPr wrap="none" rtlCol="0">
            <a:spAutoFit/>
          </a:bodyPr>
          <a:lstStyle/>
          <a:p>
            <a:r>
              <a:rPr lang="en-US" sz="1600" i="1" baseline="0" dirty="0" smtClean="0">
                <a:solidFill>
                  <a:schemeClr val="accent1">
                    <a:lumMod val="75000"/>
                  </a:schemeClr>
                </a:solidFill>
              </a:rPr>
              <a:t>Overview: Wind Turbine Health Impact Study</a:t>
            </a:r>
            <a:endParaRPr lang="en-US" sz="1600" i="1" dirty="0">
              <a:solidFill>
                <a:schemeClr val="accent1">
                  <a:lumMod val="75000"/>
                </a:schemeClr>
              </a:solidFill>
            </a:endParaRPr>
          </a:p>
        </p:txBody>
      </p:sp>
      <p:sp>
        <p:nvSpPr>
          <p:cNvPr id="5" name="TextBox 4"/>
          <p:cNvSpPr txBox="1"/>
          <p:nvPr/>
        </p:nvSpPr>
        <p:spPr>
          <a:xfrm>
            <a:off x="8100884" y="6419474"/>
            <a:ext cx="1042661" cy="338554"/>
          </a:xfrm>
          <a:prstGeom prst="rect">
            <a:avLst/>
          </a:prstGeom>
          <a:noFill/>
        </p:spPr>
        <p:txBody>
          <a:bodyPr wrap="none" rtlCol="0">
            <a:spAutoFit/>
          </a:bodyPr>
          <a:lstStyle/>
          <a:p>
            <a:r>
              <a:rPr lang="en-US" sz="1600" i="1" dirty="0" smtClean="0">
                <a:solidFill>
                  <a:schemeClr val="accent1">
                    <a:lumMod val="75000"/>
                  </a:schemeClr>
                </a:solidFill>
              </a:rPr>
              <a:t>MA, 2012</a:t>
            </a:r>
            <a:endParaRPr lang="en-US" sz="1600" i="1" dirty="0">
              <a:solidFill>
                <a:schemeClr val="accent1">
                  <a:lumMod val="75000"/>
                </a:schemeClr>
              </a:solidFill>
            </a:endParaRPr>
          </a:p>
        </p:txBody>
      </p:sp>
      <p:sp>
        <p:nvSpPr>
          <p:cNvPr id="6" name="Rectangle 5"/>
          <p:cNvSpPr/>
          <p:nvPr/>
        </p:nvSpPr>
        <p:spPr>
          <a:xfrm>
            <a:off x="76200" y="172578"/>
            <a:ext cx="8991600" cy="6216134"/>
          </a:xfrm>
          <a:prstGeom prst="rect">
            <a:avLst/>
          </a:prstGeom>
          <a:noFill/>
          <a:ln w="571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531167"/>
            <a:ext cx="2001720" cy="461665"/>
          </a:xfrm>
          <a:prstGeom prst="rect">
            <a:avLst/>
          </a:prstGeom>
          <a:noFill/>
        </p:spPr>
        <p:txBody>
          <a:bodyPr wrap="none" rtlCol="0">
            <a:spAutoFit/>
          </a:bodyPr>
          <a:lstStyle/>
          <a:p>
            <a:r>
              <a:rPr lang="en-US" sz="2400" dirty="0" smtClean="0"/>
              <a:t>Shadow flicker  </a:t>
            </a:r>
          </a:p>
        </p:txBody>
      </p:sp>
      <p:sp>
        <p:nvSpPr>
          <p:cNvPr id="7" name="TextBox 6"/>
          <p:cNvSpPr txBox="1"/>
          <p:nvPr/>
        </p:nvSpPr>
        <p:spPr>
          <a:xfrm>
            <a:off x="1169424" y="992832"/>
            <a:ext cx="7620000" cy="3785652"/>
          </a:xfrm>
          <a:prstGeom prst="rect">
            <a:avLst/>
          </a:prstGeom>
          <a:noFill/>
        </p:spPr>
        <p:txBody>
          <a:bodyPr wrap="square" rtlCol="0">
            <a:spAutoFit/>
          </a:bodyPr>
          <a:lstStyle/>
          <a:p>
            <a:r>
              <a:rPr lang="en-US" sz="2000" dirty="0" smtClean="0"/>
              <a:t>Shadow flicker results from the passage of the blades of a rotating wind turbine between the sun and the observer.</a:t>
            </a:r>
          </a:p>
          <a:p>
            <a:endParaRPr lang="en-US" sz="2000" dirty="0" smtClean="0"/>
          </a:p>
          <a:p>
            <a:r>
              <a:rPr lang="en-US" sz="2000" dirty="0" smtClean="0"/>
              <a:t>1. Depends on the location of the observer relative to the</a:t>
            </a:r>
          </a:p>
          <a:p>
            <a:r>
              <a:rPr lang="en-US" sz="2000" dirty="0" smtClean="0"/>
              <a:t>turbine and the time of day and year.</a:t>
            </a:r>
          </a:p>
          <a:p>
            <a:endParaRPr lang="en-US" sz="2000" dirty="0" smtClean="0"/>
          </a:p>
          <a:p>
            <a:r>
              <a:rPr lang="en-US" sz="2000" dirty="0" smtClean="0"/>
              <a:t>2. Frequency is proportional blade passage frequency and is generally between 0.5 and 1.1 Hz for typical larger turbines.</a:t>
            </a:r>
          </a:p>
          <a:p>
            <a:endParaRPr lang="en-US" sz="2000" dirty="0" smtClean="0"/>
          </a:p>
          <a:p>
            <a:r>
              <a:rPr lang="en-US" sz="2000" dirty="0" smtClean="0"/>
              <a:t>3. Shadow flicker is only present at distances of less than 1400 </a:t>
            </a:r>
            <a:r>
              <a:rPr lang="en-US" sz="2000" dirty="0" err="1" smtClean="0"/>
              <a:t>m</a:t>
            </a:r>
            <a:r>
              <a:rPr lang="en-US" sz="2000" dirty="0" smtClean="0"/>
              <a:t> from the turbine.</a:t>
            </a:r>
          </a:p>
          <a:p>
            <a:endParaRPr lang="en-US" sz="2000" dirty="0" smtClean="0"/>
          </a:p>
        </p:txBody>
      </p:sp>
      <p:sp>
        <p:nvSpPr>
          <p:cNvPr id="8" name="TextBox 7"/>
          <p:cNvSpPr txBox="1"/>
          <p:nvPr/>
        </p:nvSpPr>
        <p:spPr>
          <a:xfrm>
            <a:off x="1169424" y="4778484"/>
            <a:ext cx="3783576" cy="369332"/>
          </a:xfrm>
          <a:prstGeom prst="rect">
            <a:avLst/>
          </a:prstGeom>
          <a:noFill/>
        </p:spPr>
        <p:txBody>
          <a:bodyPr wrap="square" rtlCol="0">
            <a:spAutoFit/>
          </a:bodyPr>
          <a:lstStyle/>
          <a:p>
            <a:r>
              <a:rPr lang="en-US" dirty="0" smtClean="0"/>
              <a:t>Video illustrating  shadow flicker</a:t>
            </a:r>
            <a:r>
              <a:rPr lang="en-US" dirty="0" smtClean="0">
                <a:sym typeface="Wingdings" pitchFamily="2" charset="2"/>
              </a:rPr>
              <a:t></a:t>
            </a:r>
            <a:endParaRPr lang="en-US" dirty="0"/>
          </a:p>
        </p:txBody>
      </p:sp>
      <p:sp>
        <p:nvSpPr>
          <p:cNvPr id="11" name="Action Button: Document 10">
            <a:hlinkClick r:id="rId3" highlightClick="1"/>
          </p:cNvPr>
          <p:cNvSpPr/>
          <p:nvPr/>
        </p:nvSpPr>
        <p:spPr>
          <a:xfrm>
            <a:off x="6762972" y="4778484"/>
            <a:ext cx="1542828" cy="587782"/>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Shadow Flicker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p_re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dep_rep.thmx</Template>
  <TotalTime>3784</TotalTime>
  <Words>2128</Words>
  <Application>Microsoft Office PowerPoint</Application>
  <PresentationFormat>On-screen Show (4:3)</PresentationFormat>
  <Paragraphs>398</Paragraphs>
  <Slides>36</Slides>
  <Notes>6</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36</vt:i4>
      </vt:variant>
    </vt:vector>
  </HeadingPairs>
  <TitlesOfParts>
    <vt:vector size="39" baseType="lpstr">
      <vt:lpstr>dep_rep</vt:lpstr>
      <vt:lpstr>Cruzer:WIND_T:MASS_DEP:DEP_rep_files:12-1.5.ES_plain%20language%20JM%2012_7_11.docx.doc!OLE_LINK1</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Sheryl Grace</dc:creator>
  <cp:lastModifiedBy>Jody  Lally</cp:lastModifiedBy>
  <cp:revision>48</cp:revision>
  <dcterms:created xsi:type="dcterms:W3CDTF">2012-01-30T15:27:29Z</dcterms:created>
  <dcterms:modified xsi:type="dcterms:W3CDTF">2012-02-09T17:40:31Z</dcterms:modified>
</cp:coreProperties>
</file>